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Inconsolata"/>
      <p:regular r:id="rId15"/>
    </p:embeddedFont>
    <p:embeddedFont>
      <p:font typeface="Inconsolata"/>
      <p:regular r:id="rId16"/>
    </p:embeddedFont>
    <p:embeddedFont>
      <p:font typeface="Fira Sans"/>
      <p:regular r:id="rId17"/>
    </p:embeddedFont>
    <p:embeddedFont>
      <p:font typeface="Fira Sans"/>
      <p:regular r:id="rId18"/>
    </p:embeddedFont>
    <p:embeddedFont>
      <p:font typeface="Fira Sans"/>
      <p:regular r:id="rId19"/>
    </p:embeddedFont>
    <p:embeddedFont>
      <p:font typeface="Fira Sans"/>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3-1.png>
</file>

<file path=ppt/media/image-4-1.png>
</file>

<file path=ppt/media/image-5-1.png>
</file>

<file path=ppt/media/image-6-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538532"/>
            <a:ext cx="6236732"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Advanced Spell Checker</a:t>
            </a:r>
            <a:endParaRPr lang="en-US" sz="4450" dirty="0"/>
          </a:p>
        </p:txBody>
      </p:sp>
      <p:sp>
        <p:nvSpPr>
          <p:cNvPr id="4" name="Text 1"/>
          <p:cNvSpPr/>
          <p:nvPr/>
        </p:nvSpPr>
        <p:spPr>
          <a:xfrm>
            <a:off x="6280190" y="3587472"/>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Welcome to this presentation exploring the multifaceted world of spell correction, a critical aspect of natural language processing. We'll delve into its significance, methodologies, and advancements, highlighting its role in improving text quality and readability.</a:t>
            </a:r>
            <a:endParaRPr lang="en-US" sz="1750" dirty="0"/>
          </a:p>
        </p:txBody>
      </p:sp>
      <p:sp>
        <p:nvSpPr>
          <p:cNvPr id="5" name="Shape 2"/>
          <p:cNvSpPr/>
          <p:nvPr/>
        </p:nvSpPr>
        <p:spPr>
          <a:xfrm>
            <a:off x="6280190" y="5311140"/>
            <a:ext cx="362903" cy="362903"/>
          </a:xfrm>
          <a:prstGeom prst="roundRect">
            <a:avLst>
              <a:gd name="adj" fmla="val 25194296"/>
            </a:avLst>
          </a:prstGeom>
          <a:solidFill>
            <a:srgbClr val="0DDA74"/>
          </a:solidFill>
          <a:ln w="7620">
            <a:solidFill>
              <a:srgbClr val="FFFFFF"/>
            </a:solidFill>
            <a:prstDash val="solid"/>
          </a:ln>
        </p:spPr>
      </p:sp>
      <p:sp>
        <p:nvSpPr>
          <p:cNvPr id="6" name="Text 3"/>
          <p:cNvSpPr/>
          <p:nvPr/>
        </p:nvSpPr>
        <p:spPr>
          <a:xfrm>
            <a:off x="6404372" y="5443776"/>
            <a:ext cx="114419" cy="97512"/>
          </a:xfrm>
          <a:prstGeom prst="rect">
            <a:avLst/>
          </a:prstGeom>
          <a:noFill/>
          <a:ln/>
        </p:spPr>
        <p:txBody>
          <a:bodyPr wrap="none" lIns="0" tIns="0" rIns="0" bIns="0" rtlCol="0" anchor="t"/>
          <a:lstStyle/>
          <a:p>
            <a:pPr algn="ctr" indent="0" marL="0">
              <a:lnSpc>
                <a:spcPts val="750"/>
              </a:lnSpc>
              <a:buNone/>
            </a:pPr>
            <a:r>
              <a:rPr lang="en-US" sz="750" dirty="0">
                <a:solidFill>
                  <a:srgbClr val="3C3838"/>
                </a:solidFill>
                <a:latin typeface="Fira Sans Medium" pitchFamily="34" charset="0"/>
                <a:ea typeface="Fira Sans Medium" pitchFamily="34" charset="-122"/>
                <a:cs typeface="Fira Sans Medium" pitchFamily="34" charset="-120"/>
              </a:rPr>
              <a:t>sb</a:t>
            </a:r>
            <a:endParaRPr lang="en-US" sz="750" dirty="0"/>
          </a:p>
        </p:txBody>
      </p:sp>
      <p:sp>
        <p:nvSpPr>
          <p:cNvPr id="7" name="Text 4"/>
          <p:cNvSpPr/>
          <p:nvPr/>
        </p:nvSpPr>
        <p:spPr>
          <a:xfrm>
            <a:off x="6756440" y="5294233"/>
            <a:ext cx="2960370" cy="396835"/>
          </a:xfrm>
          <a:prstGeom prst="rect">
            <a:avLst/>
          </a:prstGeom>
          <a:noFill/>
          <a:ln/>
        </p:spPr>
        <p:txBody>
          <a:bodyPr wrap="none" lIns="0" tIns="0" rIns="0" bIns="0" rtlCol="0" anchor="t"/>
          <a:lstStyle/>
          <a:p>
            <a:pPr algn="l" indent="0" marL="0">
              <a:lnSpc>
                <a:spcPts val="3100"/>
              </a:lnSpc>
              <a:buNone/>
            </a:pPr>
            <a:r>
              <a:rPr lang="en-US" sz="2200" b="1" dirty="0">
                <a:solidFill>
                  <a:srgbClr val="DAD1E6"/>
                </a:solidFill>
                <a:latin typeface="Fira Sans Bold" pitchFamily="34" charset="0"/>
                <a:ea typeface="Fira Sans Bold" pitchFamily="34" charset="-122"/>
                <a:cs typeface="Fira Sans Bold" pitchFamily="34" charset="-120"/>
              </a:rPr>
              <a:t>by sai charan bonagani</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69131"/>
          </a:xfrm>
          <a:prstGeom prst="rect">
            <a:avLst/>
          </a:prstGeom>
        </p:spPr>
      </p:pic>
      <p:sp>
        <p:nvSpPr>
          <p:cNvPr id="3" name="Text 0"/>
          <p:cNvSpPr/>
          <p:nvPr/>
        </p:nvSpPr>
        <p:spPr>
          <a:xfrm>
            <a:off x="719257" y="3558897"/>
            <a:ext cx="12843986" cy="642342"/>
          </a:xfrm>
          <a:prstGeom prst="rect">
            <a:avLst/>
          </a:prstGeom>
          <a:noFill/>
          <a:ln/>
        </p:spPr>
        <p:txBody>
          <a:bodyPr wrap="none" lIns="0" tIns="0" rIns="0" bIns="0" rtlCol="0" anchor="t"/>
          <a:lstStyle/>
          <a:p>
            <a:pPr indent="0" marL="0">
              <a:lnSpc>
                <a:spcPts val="5050"/>
              </a:lnSpc>
              <a:buNone/>
            </a:pPr>
            <a:r>
              <a:rPr lang="en-US" sz="4000" b="1" dirty="0">
                <a:solidFill>
                  <a:srgbClr val="F94CAF"/>
                </a:solidFill>
                <a:latin typeface="Inconsolata Bold" pitchFamily="34" charset="0"/>
                <a:ea typeface="Inconsolata Bold" pitchFamily="34" charset="-122"/>
                <a:cs typeface="Inconsolata Bold" pitchFamily="34" charset="-120"/>
              </a:rPr>
              <a:t>Addressing the Ubiquitous Issue of Spelling Errors</a:t>
            </a:r>
            <a:endParaRPr lang="en-US" sz="4000" dirty="0"/>
          </a:p>
        </p:txBody>
      </p:sp>
      <p:sp>
        <p:nvSpPr>
          <p:cNvPr id="4" name="Text 1"/>
          <p:cNvSpPr/>
          <p:nvPr/>
        </p:nvSpPr>
        <p:spPr>
          <a:xfrm>
            <a:off x="719257" y="4509492"/>
            <a:ext cx="13191887" cy="657463"/>
          </a:xfrm>
          <a:prstGeom prst="rect">
            <a:avLst/>
          </a:prstGeom>
          <a:noFill/>
          <a:ln/>
        </p:spPr>
        <p:txBody>
          <a:bodyPr wrap="square" lIns="0" tIns="0" rIns="0" bIns="0" rtlCol="0" anchor="t"/>
          <a:lstStyle/>
          <a:p>
            <a:pPr indent="0" marL="0">
              <a:lnSpc>
                <a:spcPts val="2550"/>
              </a:lnSpc>
              <a:buNone/>
            </a:pPr>
            <a:r>
              <a:rPr lang="en-US" sz="1600" dirty="0">
                <a:solidFill>
                  <a:srgbClr val="DAD1E6"/>
                </a:solidFill>
                <a:latin typeface="Fira Sans" pitchFamily="34" charset="0"/>
                <a:ea typeface="Fira Sans" pitchFamily="34" charset="-122"/>
                <a:cs typeface="Fira Sans" pitchFamily="34" charset="-120"/>
              </a:rPr>
              <a:t>Spelling errors are pervasive in textual data, hindering communication and impacting the accuracy of NLP tasks. This presentation outlines a comprehensive approach to tackle this challenge, leveraging the power of natural language processing techniques.</a:t>
            </a:r>
            <a:endParaRPr lang="en-US" sz="1600" dirty="0"/>
          </a:p>
        </p:txBody>
      </p:sp>
      <p:sp>
        <p:nvSpPr>
          <p:cNvPr id="5" name="Shape 2"/>
          <p:cNvSpPr/>
          <p:nvPr/>
        </p:nvSpPr>
        <p:spPr>
          <a:xfrm>
            <a:off x="719257" y="5398175"/>
            <a:ext cx="4260294" cy="1841540"/>
          </a:xfrm>
          <a:prstGeom prst="roundRect">
            <a:avLst>
              <a:gd name="adj" fmla="val 1674"/>
            </a:avLst>
          </a:prstGeom>
          <a:solidFill>
            <a:srgbClr val="433550"/>
          </a:solidFill>
          <a:ln/>
        </p:spPr>
      </p:sp>
      <p:sp>
        <p:nvSpPr>
          <p:cNvPr id="6" name="Text 3"/>
          <p:cNvSpPr/>
          <p:nvPr/>
        </p:nvSpPr>
        <p:spPr>
          <a:xfrm>
            <a:off x="924758" y="5603677"/>
            <a:ext cx="2569131" cy="321112"/>
          </a:xfrm>
          <a:prstGeom prst="rect">
            <a:avLst/>
          </a:prstGeom>
          <a:noFill/>
          <a:ln/>
        </p:spPr>
        <p:txBody>
          <a:bodyPr wrap="none" lIns="0" tIns="0" rIns="0" bIns="0" rtlCol="0" anchor="t"/>
          <a:lstStyle/>
          <a:p>
            <a:pPr indent="0" marL="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Goal</a:t>
            </a:r>
            <a:endParaRPr lang="en-US" sz="2000" dirty="0"/>
          </a:p>
        </p:txBody>
      </p:sp>
      <p:sp>
        <p:nvSpPr>
          <p:cNvPr id="7" name="Text 4"/>
          <p:cNvSpPr/>
          <p:nvPr/>
        </p:nvSpPr>
        <p:spPr>
          <a:xfrm>
            <a:off x="924758" y="6048018"/>
            <a:ext cx="3849291" cy="986195"/>
          </a:xfrm>
          <a:prstGeom prst="rect">
            <a:avLst/>
          </a:prstGeom>
          <a:noFill/>
          <a:ln/>
        </p:spPr>
        <p:txBody>
          <a:bodyPr wrap="square" lIns="0" tIns="0" rIns="0" bIns="0" rtlCol="0" anchor="t"/>
          <a:lstStyle/>
          <a:p>
            <a:pPr indent="0" marL="0">
              <a:lnSpc>
                <a:spcPts val="2550"/>
              </a:lnSpc>
              <a:buNone/>
            </a:pPr>
            <a:r>
              <a:rPr lang="en-US" sz="1600" dirty="0">
                <a:solidFill>
                  <a:srgbClr val="DAD1E6"/>
                </a:solidFill>
                <a:latin typeface="Fira Sans" pitchFamily="34" charset="0"/>
                <a:ea typeface="Fira Sans" pitchFamily="34" charset="-122"/>
                <a:cs typeface="Fira Sans" pitchFamily="34" charset="-120"/>
              </a:rPr>
              <a:t>Develop a robust spell-checking system capable of detecting and correcting spelling errors automatically.</a:t>
            </a:r>
            <a:endParaRPr lang="en-US" sz="1600" dirty="0"/>
          </a:p>
        </p:txBody>
      </p:sp>
      <p:sp>
        <p:nvSpPr>
          <p:cNvPr id="8" name="Shape 5"/>
          <p:cNvSpPr/>
          <p:nvPr/>
        </p:nvSpPr>
        <p:spPr>
          <a:xfrm>
            <a:off x="5185053" y="5398175"/>
            <a:ext cx="4260294" cy="1841540"/>
          </a:xfrm>
          <a:prstGeom prst="roundRect">
            <a:avLst>
              <a:gd name="adj" fmla="val 1674"/>
            </a:avLst>
          </a:prstGeom>
          <a:solidFill>
            <a:srgbClr val="433550"/>
          </a:solidFill>
          <a:ln/>
        </p:spPr>
      </p:sp>
      <p:sp>
        <p:nvSpPr>
          <p:cNvPr id="9" name="Text 6"/>
          <p:cNvSpPr/>
          <p:nvPr/>
        </p:nvSpPr>
        <p:spPr>
          <a:xfrm>
            <a:off x="5390555" y="5603677"/>
            <a:ext cx="2569131" cy="321112"/>
          </a:xfrm>
          <a:prstGeom prst="rect">
            <a:avLst/>
          </a:prstGeom>
          <a:noFill/>
          <a:ln/>
        </p:spPr>
        <p:txBody>
          <a:bodyPr wrap="none" lIns="0" tIns="0" rIns="0" bIns="0" rtlCol="0" anchor="t"/>
          <a:lstStyle/>
          <a:p>
            <a:pPr indent="0" marL="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Methodology</a:t>
            </a:r>
            <a:endParaRPr lang="en-US" sz="2000" dirty="0"/>
          </a:p>
        </p:txBody>
      </p:sp>
      <p:sp>
        <p:nvSpPr>
          <p:cNvPr id="10" name="Text 7"/>
          <p:cNvSpPr/>
          <p:nvPr/>
        </p:nvSpPr>
        <p:spPr>
          <a:xfrm>
            <a:off x="5390555" y="6048018"/>
            <a:ext cx="3849291" cy="986195"/>
          </a:xfrm>
          <a:prstGeom prst="rect">
            <a:avLst/>
          </a:prstGeom>
          <a:noFill/>
          <a:ln/>
        </p:spPr>
        <p:txBody>
          <a:bodyPr wrap="square" lIns="0" tIns="0" rIns="0" bIns="0" rtlCol="0" anchor="t"/>
          <a:lstStyle/>
          <a:p>
            <a:pPr indent="0" marL="0">
              <a:lnSpc>
                <a:spcPts val="2550"/>
              </a:lnSpc>
              <a:buNone/>
            </a:pPr>
            <a:r>
              <a:rPr lang="en-US" sz="1600" dirty="0">
                <a:solidFill>
                  <a:srgbClr val="DAD1E6"/>
                </a:solidFill>
                <a:latin typeface="Fira Sans" pitchFamily="34" charset="0"/>
                <a:ea typeface="Fira Sans" pitchFamily="34" charset="-122"/>
                <a:cs typeface="Fira Sans" pitchFamily="34" charset="-120"/>
              </a:rPr>
              <a:t>Employ a combination of linguistic rules and statistical methods for accurate spell correction.</a:t>
            </a:r>
            <a:endParaRPr lang="en-US" sz="1600" dirty="0"/>
          </a:p>
        </p:txBody>
      </p:sp>
      <p:sp>
        <p:nvSpPr>
          <p:cNvPr id="11" name="Shape 8"/>
          <p:cNvSpPr/>
          <p:nvPr/>
        </p:nvSpPr>
        <p:spPr>
          <a:xfrm>
            <a:off x="9650849" y="5398175"/>
            <a:ext cx="4260294" cy="1841540"/>
          </a:xfrm>
          <a:prstGeom prst="roundRect">
            <a:avLst>
              <a:gd name="adj" fmla="val 1674"/>
            </a:avLst>
          </a:prstGeom>
          <a:solidFill>
            <a:srgbClr val="433550"/>
          </a:solidFill>
          <a:ln/>
        </p:spPr>
      </p:sp>
      <p:sp>
        <p:nvSpPr>
          <p:cNvPr id="12" name="Text 9"/>
          <p:cNvSpPr/>
          <p:nvPr/>
        </p:nvSpPr>
        <p:spPr>
          <a:xfrm>
            <a:off x="9856351" y="5603677"/>
            <a:ext cx="2569131" cy="321112"/>
          </a:xfrm>
          <a:prstGeom prst="rect">
            <a:avLst/>
          </a:prstGeom>
          <a:noFill/>
          <a:ln/>
        </p:spPr>
        <p:txBody>
          <a:bodyPr wrap="none" lIns="0" tIns="0" rIns="0" bIns="0" rtlCol="0" anchor="t"/>
          <a:lstStyle/>
          <a:p>
            <a:pPr indent="0" marL="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Impact</a:t>
            </a:r>
            <a:endParaRPr lang="en-US" sz="2000" dirty="0"/>
          </a:p>
        </p:txBody>
      </p:sp>
      <p:sp>
        <p:nvSpPr>
          <p:cNvPr id="13" name="Text 10"/>
          <p:cNvSpPr/>
          <p:nvPr/>
        </p:nvSpPr>
        <p:spPr>
          <a:xfrm>
            <a:off x="9856351" y="6048018"/>
            <a:ext cx="3849291" cy="986195"/>
          </a:xfrm>
          <a:prstGeom prst="rect">
            <a:avLst/>
          </a:prstGeom>
          <a:noFill/>
          <a:ln/>
        </p:spPr>
        <p:txBody>
          <a:bodyPr wrap="square" lIns="0" tIns="0" rIns="0" bIns="0" rtlCol="0" anchor="t"/>
          <a:lstStyle/>
          <a:p>
            <a:pPr indent="0" marL="0">
              <a:lnSpc>
                <a:spcPts val="2550"/>
              </a:lnSpc>
              <a:buNone/>
            </a:pPr>
            <a:r>
              <a:rPr lang="en-US" sz="1600" dirty="0">
                <a:solidFill>
                  <a:srgbClr val="DAD1E6"/>
                </a:solidFill>
                <a:latin typeface="Fira Sans" pitchFamily="34" charset="0"/>
                <a:ea typeface="Fira Sans" pitchFamily="34" charset="-122"/>
                <a:cs typeface="Fira Sans" pitchFamily="34" charset="-120"/>
              </a:rPr>
              <a:t>Enhance text quality and readability, leading to improved accuracy and accessibility of NLP applications.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02548" y="1042035"/>
            <a:ext cx="7911703" cy="1100376"/>
          </a:xfrm>
          <a:prstGeom prst="rect">
            <a:avLst/>
          </a:prstGeom>
          <a:noFill/>
          <a:ln/>
        </p:spPr>
        <p:txBody>
          <a:bodyPr wrap="square" lIns="0" tIns="0" rIns="0" bIns="0" rtlCol="0" anchor="t"/>
          <a:lstStyle/>
          <a:p>
            <a:pPr indent="0" marL="0">
              <a:lnSpc>
                <a:spcPts val="4300"/>
              </a:lnSpc>
              <a:buNone/>
            </a:pPr>
            <a:r>
              <a:rPr lang="en-US" sz="3450" b="1" dirty="0">
                <a:solidFill>
                  <a:srgbClr val="F94CAF"/>
                </a:solidFill>
                <a:latin typeface="Inconsolata Bold" pitchFamily="34" charset="0"/>
                <a:ea typeface="Inconsolata Bold" pitchFamily="34" charset="-122"/>
                <a:cs typeface="Inconsolata Bold" pitchFamily="34" charset="-120"/>
              </a:rPr>
              <a:t>Literature Review: Exploring Existing Solutions</a:t>
            </a:r>
            <a:endParaRPr lang="en-US" sz="3450" dirty="0"/>
          </a:p>
        </p:txBody>
      </p:sp>
      <p:sp>
        <p:nvSpPr>
          <p:cNvPr id="4" name="Text 1"/>
          <p:cNvSpPr/>
          <p:nvPr/>
        </p:nvSpPr>
        <p:spPr>
          <a:xfrm>
            <a:off x="6102548" y="2406372"/>
            <a:ext cx="7911703" cy="845106"/>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The field of spell correction has witnessed substantial advancements, with various techniques being employed. This slide explores the key findings from relevant research and identifies the strengths and limitations of existing approaches.</a:t>
            </a:r>
            <a:endParaRPr lang="en-US" sz="1350" dirty="0"/>
          </a:p>
        </p:txBody>
      </p:sp>
      <p:sp>
        <p:nvSpPr>
          <p:cNvPr id="5" name="Shape 2"/>
          <p:cNvSpPr/>
          <p:nvPr/>
        </p:nvSpPr>
        <p:spPr>
          <a:xfrm>
            <a:off x="6102548" y="3449479"/>
            <a:ext cx="7911703" cy="3738086"/>
          </a:xfrm>
          <a:prstGeom prst="roundRect">
            <a:avLst>
              <a:gd name="adj" fmla="val 706"/>
            </a:avLst>
          </a:prstGeom>
          <a:noFill/>
          <a:ln w="7620">
            <a:solidFill>
              <a:srgbClr val="FFFFFF">
                <a:alpha val="24000"/>
              </a:srgbClr>
            </a:solidFill>
            <a:prstDash val="solid"/>
          </a:ln>
        </p:spPr>
      </p:sp>
      <p:sp>
        <p:nvSpPr>
          <p:cNvPr id="6" name="Shape 3"/>
          <p:cNvSpPr/>
          <p:nvPr/>
        </p:nvSpPr>
        <p:spPr>
          <a:xfrm>
            <a:off x="6110168" y="3457099"/>
            <a:ext cx="7896463" cy="508159"/>
          </a:xfrm>
          <a:prstGeom prst="rect">
            <a:avLst/>
          </a:prstGeom>
          <a:solidFill>
            <a:srgbClr val="FFFFFF">
              <a:alpha val="4000"/>
            </a:srgbClr>
          </a:solidFill>
          <a:ln/>
        </p:spPr>
      </p:sp>
      <p:sp>
        <p:nvSpPr>
          <p:cNvPr id="7" name="Text 4"/>
          <p:cNvSpPr/>
          <p:nvPr/>
        </p:nvSpPr>
        <p:spPr>
          <a:xfrm>
            <a:off x="6286381" y="3570327"/>
            <a:ext cx="1223486" cy="281702"/>
          </a:xfrm>
          <a:prstGeom prst="rect">
            <a:avLst/>
          </a:prstGeom>
          <a:noFill/>
          <a:ln/>
        </p:spPr>
        <p:txBody>
          <a:bodyPr wrap="non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Dataset</a:t>
            </a:r>
            <a:endParaRPr lang="en-US" sz="1350" dirty="0"/>
          </a:p>
        </p:txBody>
      </p:sp>
      <p:sp>
        <p:nvSpPr>
          <p:cNvPr id="8" name="Text 5"/>
          <p:cNvSpPr/>
          <p:nvPr/>
        </p:nvSpPr>
        <p:spPr>
          <a:xfrm>
            <a:off x="7869436" y="3570327"/>
            <a:ext cx="1219676" cy="281702"/>
          </a:xfrm>
          <a:prstGeom prst="rect">
            <a:avLst/>
          </a:prstGeom>
          <a:noFill/>
          <a:ln/>
        </p:spPr>
        <p:txBody>
          <a:bodyPr wrap="non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Model Used</a:t>
            </a:r>
            <a:endParaRPr lang="en-US" sz="1350" dirty="0"/>
          </a:p>
        </p:txBody>
      </p:sp>
      <p:sp>
        <p:nvSpPr>
          <p:cNvPr id="9" name="Text 6"/>
          <p:cNvSpPr/>
          <p:nvPr/>
        </p:nvSpPr>
        <p:spPr>
          <a:xfrm>
            <a:off x="9448681" y="3570327"/>
            <a:ext cx="1219676" cy="281702"/>
          </a:xfrm>
          <a:prstGeom prst="rect">
            <a:avLst/>
          </a:prstGeom>
          <a:noFill/>
          <a:ln/>
        </p:spPr>
        <p:txBody>
          <a:bodyPr wrap="non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Accuracy</a:t>
            </a:r>
            <a:endParaRPr lang="en-US" sz="1350" dirty="0"/>
          </a:p>
        </p:txBody>
      </p:sp>
      <p:sp>
        <p:nvSpPr>
          <p:cNvPr id="10" name="Text 7"/>
          <p:cNvSpPr/>
          <p:nvPr/>
        </p:nvSpPr>
        <p:spPr>
          <a:xfrm>
            <a:off x="11027926" y="3570327"/>
            <a:ext cx="1219676" cy="281702"/>
          </a:xfrm>
          <a:prstGeom prst="rect">
            <a:avLst/>
          </a:prstGeom>
          <a:noFill/>
          <a:ln/>
        </p:spPr>
        <p:txBody>
          <a:bodyPr wrap="non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Gaps in Paper</a:t>
            </a:r>
            <a:endParaRPr lang="en-US" sz="1350" dirty="0"/>
          </a:p>
        </p:txBody>
      </p:sp>
      <p:sp>
        <p:nvSpPr>
          <p:cNvPr id="11" name="Text 8"/>
          <p:cNvSpPr/>
          <p:nvPr/>
        </p:nvSpPr>
        <p:spPr>
          <a:xfrm>
            <a:off x="12607171" y="3570327"/>
            <a:ext cx="1223486" cy="281702"/>
          </a:xfrm>
          <a:prstGeom prst="rect">
            <a:avLst/>
          </a:prstGeom>
          <a:noFill/>
          <a:ln/>
        </p:spPr>
        <p:txBody>
          <a:bodyPr wrap="non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Outcome</a:t>
            </a:r>
            <a:endParaRPr lang="en-US" sz="1350" dirty="0"/>
          </a:p>
        </p:txBody>
      </p:sp>
      <p:sp>
        <p:nvSpPr>
          <p:cNvPr id="12" name="Shape 9"/>
          <p:cNvSpPr/>
          <p:nvPr/>
        </p:nvSpPr>
        <p:spPr>
          <a:xfrm>
            <a:off x="6110168" y="3965258"/>
            <a:ext cx="7896463" cy="1071563"/>
          </a:xfrm>
          <a:prstGeom prst="rect">
            <a:avLst/>
          </a:prstGeom>
          <a:solidFill>
            <a:srgbClr val="000000">
              <a:alpha val="4000"/>
            </a:srgbClr>
          </a:solidFill>
          <a:ln/>
        </p:spPr>
      </p:sp>
      <p:sp>
        <p:nvSpPr>
          <p:cNvPr id="13" name="Text 10"/>
          <p:cNvSpPr/>
          <p:nvPr/>
        </p:nvSpPr>
        <p:spPr>
          <a:xfrm>
            <a:off x="6286381" y="4078486"/>
            <a:ext cx="1223486" cy="563404"/>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Wikipedia Text Corpus</a:t>
            </a:r>
            <a:endParaRPr lang="en-US" sz="1350" dirty="0"/>
          </a:p>
        </p:txBody>
      </p:sp>
      <p:sp>
        <p:nvSpPr>
          <p:cNvPr id="14" name="Text 11"/>
          <p:cNvSpPr/>
          <p:nvPr/>
        </p:nvSpPr>
        <p:spPr>
          <a:xfrm>
            <a:off x="7869436" y="4078486"/>
            <a:ext cx="1219676" cy="845106"/>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Statistical Language Model</a:t>
            </a:r>
            <a:endParaRPr lang="en-US" sz="1350" dirty="0"/>
          </a:p>
        </p:txBody>
      </p:sp>
      <p:sp>
        <p:nvSpPr>
          <p:cNvPr id="15" name="Text 12"/>
          <p:cNvSpPr/>
          <p:nvPr/>
        </p:nvSpPr>
        <p:spPr>
          <a:xfrm>
            <a:off x="9448681" y="4078486"/>
            <a:ext cx="1219676" cy="281702"/>
          </a:xfrm>
          <a:prstGeom prst="rect">
            <a:avLst/>
          </a:prstGeom>
          <a:noFill/>
          <a:ln/>
        </p:spPr>
        <p:txBody>
          <a:bodyPr wrap="non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n/a</a:t>
            </a:r>
            <a:endParaRPr lang="en-US" sz="1350" dirty="0"/>
          </a:p>
        </p:txBody>
      </p:sp>
      <p:sp>
        <p:nvSpPr>
          <p:cNvPr id="16" name="Text 13"/>
          <p:cNvSpPr/>
          <p:nvPr/>
        </p:nvSpPr>
        <p:spPr>
          <a:xfrm>
            <a:off x="11027926" y="4078486"/>
            <a:ext cx="1219676" cy="845106"/>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Lack of evaluation metrics</a:t>
            </a:r>
            <a:endParaRPr lang="en-US" sz="1350" dirty="0"/>
          </a:p>
        </p:txBody>
      </p:sp>
      <p:sp>
        <p:nvSpPr>
          <p:cNvPr id="17" name="Text 14"/>
          <p:cNvSpPr/>
          <p:nvPr/>
        </p:nvSpPr>
        <p:spPr>
          <a:xfrm>
            <a:off x="12607171" y="4078486"/>
            <a:ext cx="1223486" cy="845106"/>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Improved text correction algorithm</a:t>
            </a:r>
            <a:endParaRPr lang="en-US" sz="1350" dirty="0"/>
          </a:p>
        </p:txBody>
      </p:sp>
      <p:sp>
        <p:nvSpPr>
          <p:cNvPr id="18" name="Shape 15"/>
          <p:cNvSpPr/>
          <p:nvPr/>
        </p:nvSpPr>
        <p:spPr>
          <a:xfrm>
            <a:off x="6110168" y="5036820"/>
            <a:ext cx="7896463" cy="1071563"/>
          </a:xfrm>
          <a:prstGeom prst="rect">
            <a:avLst/>
          </a:prstGeom>
          <a:solidFill>
            <a:srgbClr val="FFFFFF">
              <a:alpha val="4000"/>
            </a:srgbClr>
          </a:solidFill>
          <a:ln/>
        </p:spPr>
      </p:sp>
      <p:sp>
        <p:nvSpPr>
          <p:cNvPr id="19" name="Text 16"/>
          <p:cNvSpPr/>
          <p:nvPr/>
        </p:nvSpPr>
        <p:spPr>
          <a:xfrm>
            <a:off x="6286381" y="5150048"/>
            <a:ext cx="1223486" cy="281702"/>
          </a:xfrm>
          <a:prstGeom prst="rect">
            <a:avLst/>
          </a:prstGeom>
          <a:noFill/>
          <a:ln/>
        </p:spPr>
        <p:txBody>
          <a:bodyPr wrap="non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Brown Corpus</a:t>
            </a:r>
            <a:endParaRPr lang="en-US" sz="1350" dirty="0"/>
          </a:p>
        </p:txBody>
      </p:sp>
      <p:sp>
        <p:nvSpPr>
          <p:cNvPr id="20" name="Text 17"/>
          <p:cNvSpPr/>
          <p:nvPr/>
        </p:nvSpPr>
        <p:spPr>
          <a:xfrm>
            <a:off x="7869436" y="5150048"/>
            <a:ext cx="1219676" cy="845106"/>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Neural Network with Embeddings</a:t>
            </a:r>
            <a:endParaRPr lang="en-US" sz="1350" dirty="0"/>
          </a:p>
        </p:txBody>
      </p:sp>
      <p:sp>
        <p:nvSpPr>
          <p:cNvPr id="21" name="Text 18"/>
          <p:cNvSpPr/>
          <p:nvPr/>
        </p:nvSpPr>
        <p:spPr>
          <a:xfrm>
            <a:off x="9448681" y="5150048"/>
            <a:ext cx="1219676" cy="281702"/>
          </a:xfrm>
          <a:prstGeom prst="rect">
            <a:avLst/>
          </a:prstGeom>
          <a:noFill/>
          <a:ln/>
        </p:spPr>
        <p:txBody>
          <a:bodyPr wrap="non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85%</a:t>
            </a:r>
            <a:endParaRPr lang="en-US" sz="1350" dirty="0"/>
          </a:p>
        </p:txBody>
      </p:sp>
      <p:sp>
        <p:nvSpPr>
          <p:cNvPr id="22" name="Text 19"/>
          <p:cNvSpPr/>
          <p:nvPr/>
        </p:nvSpPr>
        <p:spPr>
          <a:xfrm>
            <a:off x="11027926" y="5150048"/>
            <a:ext cx="1219676" cy="563404"/>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Limited dataset variety</a:t>
            </a:r>
            <a:endParaRPr lang="en-US" sz="1350" dirty="0"/>
          </a:p>
        </p:txBody>
      </p:sp>
      <p:sp>
        <p:nvSpPr>
          <p:cNvPr id="23" name="Text 20"/>
          <p:cNvSpPr/>
          <p:nvPr/>
        </p:nvSpPr>
        <p:spPr>
          <a:xfrm>
            <a:off x="12607171" y="5150048"/>
            <a:ext cx="1223486" cy="845106"/>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Enhanced word correction system</a:t>
            </a:r>
            <a:endParaRPr lang="en-US" sz="1350" dirty="0"/>
          </a:p>
        </p:txBody>
      </p:sp>
      <p:sp>
        <p:nvSpPr>
          <p:cNvPr id="24" name="Shape 21"/>
          <p:cNvSpPr/>
          <p:nvPr/>
        </p:nvSpPr>
        <p:spPr>
          <a:xfrm>
            <a:off x="6110168" y="6108383"/>
            <a:ext cx="7896463" cy="1071563"/>
          </a:xfrm>
          <a:prstGeom prst="rect">
            <a:avLst/>
          </a:prstGeom>
          <a:solidFill>
            <a:srgbClr val="000000">
              <a:alpha val="4000"/>
            </a:srgbClr>
          </a:solidFill>
          <a:ln/>
        </p:spPr>
      </p:sp>
      <p:sp>
        <p:nvSpPr>
          <p:cNvPr id="25" name="Text 22"/>
          <p:cNvSpPr/>
          <p:nvPr/>
        </p:nvSpPr>
        <p:spPr>
          <a:xfrm>
            <a:off x="6286381" y="6221611"/>
            <a:ext cx="1223486" cy="563404"/>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Twitter Text Data</a:t>
            </a:r>
            <a:endParaRPr lang="en-US" sz="1350" dirty="0"/>
          </a:p>
        </p:txBody>
      </p:sp>
      <p:sp>
        <p:nvSpPr>
          <p:cNvPr id="26" name="Text 23"/>
          <p:cNvSpPr/>
          <p:nvPr/>
        </p:nvSpPr>
        <p:spPr>
          <a:xfrm>
            <a:off x="7869436" y="6221611"/>
            <a:ext cx="1219676" cy="563404"/>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LSTM-based Model</a:t>
            </a:r>
            <a:endParaRPr lang="en-US" sz="1350" dirty="0"/>
          </a:p>
        </p:txBody>
      </p:sp>
      <p:sp>
        <p:nvSpPr>
          <p:cNvPr id="27" name="Text 24"/>
          <p:cNvSpPr/>
          <p:nvPr/>
        </p:nvSpPr>
        <p:spPr>
          <a:xfrm>
            <a:off x="9448681" y="6221611"/>
            <a:ext cx="1219676" cy="281702"/>
          </a:xfrm>
          <a:prstGeom prst="rect">
            <a:avLst/>
          </a:prstGeom>
          <a:noFill/>
          <a:ln/>
        </p:spPr>
        <p:txBody>
          <a:bodyPr wrap="non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92%</a:t>
            </a:r>
            <a:endParaRPr lang="en-US" sz="1350" dirty="0"/>
          </a:p>
        </p:txBody>
      </p:sp>
      <p:sp>
        <p:nvSpPr>
          <p:cNvPr id="28" name="Text 25"/>
          <p:cNvSpPr/>
          <p:nvPr/>
        </p:nvSpPr>
        <p:spPr>
          <a:xfrm>
            <a:off x="11027926" y="6221611"/>
            <a:ext cx="1219676" cy="845106"/>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Lack of explanation on training data</a:t>
            </a:r>
            <a:endParaRPr lang="en-US" sz="1350" dirty="0"/>
          </a:p>
        </p:txBody>
      </p:sp>
      <p:sp>
        <p:nvSpPr>
          <p:cNvPr id="29" name="Text 26"/>
          <p:cNvSpPr/>
          <p:nvPr/>
        </p:nvSpPr>
        <p:spPr>
          <a:xfrm>
            <a:off x="12607171" y="6221611"/>
            <a:ext cx="1223486" cy="845106"/>
          </a:xfrm>
          <a:prstGeom prst="rect">
            <a:avLst/>
          </a:prstGeom>
          <a:noFill/>
          <a:ln/>
        </p:spPr>
        <p:txBody>
          <a:bodyPr wrap="square" lIns="0" tIns="0" rIns="0" bIns="0" rtlCol="0" anchor="t"/>
          <a:lstStyle/>
          <a:p>
            <a:pPr indent="0" marL="0">
              <a:lnSpc>
                <a:spcPts val="2200"/>
              </a:lnSpc>
              <a:buNone/>
            </a:pPr>
            <a:r>
              <a:rPr lang="en-US" sz="1350" dirty="0">
                <a:solidFill>
                  <a:srgbClr val="DAD1E6"/>
                </a:solidFill>
                <a:latin typeface="Fira Sans" pitchFamily="34" charset="0"/>
                <a:ea typeface="Fira Sans" pitchFamily="34" charset="-122"/>
                <a:cs typeface="Fira Sans" pitchFamily="34" charset="-120"/>
              </a:rPr>
              <a:t>Real-time text correction system</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80998" y="469225"/>
            <a:ext cx="7954804" cy="1061561"/>
          </a:xfrm>
          <a:prstGeom prst="rect">
            <a:avLst/>
          </a:prstGeom>
          <a:noFill/>
          <a:ln/>
        </p:spPr>
        <p:txBody>
          <a:bodyPr wrap="square" lIns="0" tIns="0" rIns="0" bIns="0" rtlCol="0" anchor="t"/>
          <a:lstStyle/>
          <a:p>
            <a:pPr indent="0" marL="0">
              <a:lnSpc>
                <a:spcPts val="4150"/>
              </a:lnSpc>
              <a:buNone/>
            </a:pPr>
            <a:r>
              <a:rPr lang="en-US" sz="3300" b="1" dirty="0">
                <a:solidFill>
                  <a:srgbClr val="F94CAF"/>
                </a:solidFill>
                <a:latin typeface="Inconsolata Bold" pitchFamily="34" charset="0"/>
                <a:ea typeface="Inconsolata Bold" pitchFamily="34" charset="-122"/>
                <a:cs typeface="Inconsolata Bold" pitchFamily="34" charset="-120"/>
              </a:rPr>
              <a:t>Proposed Model: A Comprehensive Approach</a:t>
            </a:r>
            <a:endParaRPr lang="en-US" sz="3300" dirty="0"/>
          </a:p>
        </p:txBody>
      </p:sp>
      <p:sp>
        <p:nvSpPr>
          <p:cNvPr id="4" name="Text 1"/>
          <p:cNvSpPr/>
          <p:nvPr/>
        </p:nvSpPr>
        <p:spPr>
          <a:xfrm>
            <a:off x="6080998" y="1785580"/>
            <a:ext cx="7954804" cy="543639"/>
          </a:xfrm>
          <a:prstGeom prst="rect">
            <a:avLst/>
          </a:prstGeom>
          <a:noFill/>
          <a:ln/>
        </p:spPr>
        <p:txBody>
          <a:bodyPr wrap="square" lIns="0" tIns="0" rIns="0" bIns="0" rtlCol="0" anchor="t"/>
          <a:lstStyle/>
          <a:p>
            <a:pPr indent="0" marL="0">
              <a:lnSpc>
                <a:spcPts val="2100"/>
              </a:lnSpc>
              <a:buNone/>
            </a:pPr>
            <a:r>
              <a:rPr lang="en-US" sz="1300" dirty="0">
                <a:solidFill>
                  <a:srgbClr val="DAD1E6"/>
                </a:solidFill>
                <a:latin typeface="Fira Sans" pitchFamily="34" charset="0"/>
                <a:ea typeface="Fira Sans" pitchFamily="34" charset="-122"/>
                <a:cs typeface="Fira Sans" pitchFamily="34" charset="-120"/>
              </a:rPr>
              <a:t>The proposed model leverages a diverse dataset and integrates various NLP techniques to achieve high accuracy and adaptability across different contexts.</a:t>
            </a:r>
            <a:endParaRPr lang="en-US" sz="1300" dirty="0"/>
          </a:p>
        </p:txBody>
      </p:sp>
      <p:sp>
        <p:nvSpPr>
          <p:cNvPr id="5" name="Shape 2"/>
          <p:cNvSpPr/>
          <p:nvPr/>
        </p:nvSpPr>
        <p:spPr>
          <a:xfrm>
            <a:off x="6324362" y="2520315"/>
            <a:ext cx="22860" cy="5240060"/>
          </a:xfrm>
          <a:prstGeom prst="roundRect">
            <a:avLst>
              <a:gd name="adj" fmla="val 111477"/>
            </a:avLst>
          </a:prstGeom>
          <a:solidFill>
            <a:srgbClr val="5C4E69"/>
          </a:solidFill>
          <a:ln/>
        </p:spPr>
      </p:sp>
      <p:sp>
        <p:nvSpPr>
          <p:cNvPr id="6" name="Shape 3"/>
          <p:cNvSpPr/>
          <p:nvPr/>
        </p:nvSpPr>
        <p:spPr>
          <a:xfrm>
            <a:off x="6504027" y="2891076"/>
            <a:ext cx="594598" cy="22860"/>
          </a:xfrm>
          <a:prstGeom prst="roundRect">
            <a:avLst>
              <a:gd name="adj" fmla="val 111477"/>
            </a:avLst>
          </a:prstGeom>
          <a:solidFill>
            <a:srgbClr val="5C4E69"/>
          </a:solidFill>
          <a:ln/>
        </p:spPr>
      </p:sp>
      <p:sp>
        <p:nvSpPr>
          <p:cNvPr id="7" name="Shape 4"/>
          <p:cNvSpPr/>
          <p:nvPr/>
        </p:nvSpPr>
        <p:spPr>
          <a:xfrm>
            <a:off x="6144697" y="2711410"/>
            <a:ext cx="382191" cy="382191"/>
          </a:xfrm>
          <a:prstGeom prst="roundRect">
            <a:avLst>
              <a:gd name="adj" fmla="val 6668"/>
            </a:avLst>
          </a:prstGeom>
          <a:solidFill>
            <a:srgbClr val="433550"/>
          </a:solidFill>
          <a:ln/>
        </p:spPr>
      </p:sp>
      <p:sp>
        <p:nvSpPr>
          <p:cNvPr id="8" name="Text 5"/>
          <p:cNvSpPr/>
          <p:nvPr/>
        </p:nvSpPr>
        <p:spPr>
          <a:xfrm>
            <a:off x="6272093" y="2775109"/>
            <a:ext cx="127397" cy="254794"/>
          </a:xfrm>
          <a:prstGeom prst="rect">
            <a:avLst/>
          </a:prstGeom>
          <a:noFill/>
          <a:ln/>
        </p:spPr>
        <p:txBody>
          <a:bodyPr wrap="none" lIns="0" tIns="0" rIns="0" bIns="0" rtlCol="0" anchor="t"/>
          <a:lstStyle/>
          <a:p>
            <a:pPr algn="ctr" indent="0" marL="0">
              <a:lnSpc>
                <a:spcPts val="2000"/>
              </a:lnSpc>
              <a:buNone/>
            </a:pPr>
            <a:r>
              <a:rPr lang="en-US" sz="2000" b="1" dirty="0">
                <a:solidFill>
                  <a:srgbClr val="DAD1E6"/>
                </a:solidFill>
                <a:latin typeface="Inconsolata Bold" pitchFamily="34" charset="0"/>
                <a:ea typeface="Inconsolata Bold" pitchFamily="34" charset="-122"/>
                <a:cs typeface="Inconsolata Bold" pitchFamily="34" charset="-120"/>
              </a:rPr>
              <a:t>1</a:t>
            </a:r>
            <a:endParaRPr lang="en-US" sz="2000" dirty="0"/>
          </a:p>
        </p:txBody>
      </p:sp>
      <p:sp>
        <p:nvSpPr>
          <p:cNvPr id="9" name="Text 6"/>
          <p:cNvSpPr/>
          <p:nvPr/>
        </p:nvSpPr>
        <p:spPr>
          <a:xfrm>
            <a:off x="7270075" y="2690098"/>
            <a:ext cx="2123599" cy="265509"/>
          </a:xfrm>
          <a:prstGeom prst="rect">
            <a:avLst/>
          </a:prstGeom>
          <a:noFill/>
          <a:ln/>
        </p:spPr>
        <p:txBody>
          <a:bodyPr wrap="none" lIns="0" tIns="0" rIns="0" bIns="0" rtlCol="0" anchor="t"/>
          <a:lstStyle/>
          <a:p>
            <a:pPr algn="l" indent="0" marL="0">
              <a:lnSpc>
                <a:spcPts val="2050"/>
              </a:lnSpc>
              <a:buNone/>
            </a:pPr>
            <a:r>
              <a:rPr lang="en-US" sz="1650" b="1" dirty="0">
                <a:solidFill>
                  <a:srgbClr val="DAD1E6"/>
                </a:solidFill>
                <a:latin typeface="Inconsolata Bold" pitchFamily="34" charset="0"/>
                <a:ea typeface="Inconsolata Bold" pitchFamily="34" charset="-122"/>
                <a:cs typeface="Inconsolata Bold" pitchFamily="34" charset="-120"/>
              </a:rPr>
              <a:t>Preprocessing</a:t>
            </a:r>
            <a:endParaRPr lang="en-US" sz="1650" dirty="0"/>
          </a:p>
        </p:txBody>
      </p:sp>
      <p:sp>
        <p:nvSpPr>
          <p:cNvPr id="10" name="Text 7"/>
          <p:cNvSpPr/>
          <p:nvPr/>
        </p:nvSpPr>
        <p:spPr>
          <a:xfrm>
            <a:off x="7270075" y="3057525"/>
            <a:ext cx="6765727" cy="271820"/>
          </a:xfrm>
          <a:prstGeom prst="rect">
            <a:avLst/>
          </a:prstGeom>
          <a:noFill/>
          <a:ln/>
        </p:spPr>
        <p:txBody>
          <a:bodyPr wrap="none" lIns="0" tIns="0" rIns="0" bIns="0" rtlCol="0" anchor="t"/>
          <a:lstStyle/>
          <a:p>
            <a:pPr algn="l" indent="0" marL="0">
              <a:lnSpc>
                <a:spcPts val="2100"/>
              </a:lnSpc>
              <a:buNone/>
            </a:pPr>
            <a:r>
              <a:rPr lang="en-US" sz="1300" dirty="0">
                <a:solidFill>
                  <a:srgbClr val="DAD1E6"/>
                </a:solidFill>
                <a:latin typeface="Fira Sans" pitchFamily="34" charset="0"/>
                <a:ea typeface="Fira Sans" pitchFamily="34" charset="-122"/>
                <a:cs typeface="Fira Sans" pitchFamily="34" charset="-120"/>
              </a:rPr>
              <a:t>Clean and normalize data, removing noise and ensuring consistency.</a:t>
            </a:r>
            <a:endParaRPr lang="en-US" sz="1300" dirty="0"/>
          </a:p>
        </p:txBody>
      </p:sp>
      <p:sp>
        <p:nvSpPr>
          <p:cNvPr id="11" name="Shape 8"/>
          <p:cNvSpPr/>
          <p:nvPr/>
        </p:nvSpPr>
        <p:spPr>
          <a:xfrm>
            <a:off x="6504027" y="4039672"/>
            <a:ext cx="594598" cy="22860"/>
          </a:xfrm>
          <a:prstGeom prst="roundRect">
            <a:avLst>
              <a:gd name="adj" fmla="val 111477"/>
            </a:avLst>
          </a:prstGeom>
          <a:solidFill>
            <a:srgbClr val="5C4E69"/>
          </a:solidFill>
          <a:ln/>
        </p:spPr>
      </p:sp>
      <p:sp>
        <p:nvSpPr>
          <p:cNvPr id="12" name="Shape 9"/>
          <p:cNvSpPr/>
          <p:nvPr/>
        </p:nvSpPr>
        <p:spPr>
          <a:xfrm>
            <a:off x="6144697" y="3860006"/>
            <a:ext cx="382191" cy="382191"/>
          </a:xfrm>
          <a:prstGeom prst="roundRect">
            <a:avLst>
              <a:gd name="adj" fmla="val 6668"/>
            </a:avLst>
          </a:prstGeom>
          <a:solidFill>
            <a:srgbClr val="433550"/>
          </a:solidFill>
          <a:ln/>
        </p:spPr>
      </p:sp>
      <p:sp>
        <p:nvSpPr>
          <p:cNvPr id="13" name="Text 10"/>
          <p:cNvSpPr/>
          <p:nvPr/>
        </p:nvSpPr>
        <p:spPr>
          <a:xfrm>
            <a:off x="6272093" y="3923705"/>
            <a:ext cx="127397" cy="254794"/>
          </a:xfrm>
          <a:prstGeom prst="rect">
            <a:avLst/>
          </a:prstGeom>
          <a:noFill/>
          <a:ln/>
        </p:spPr>
        <p:txBody>
          <a:bodyPr wrap="none" lIns="0" tIns="0" rIns="0" bIns="0" rtlCol="0" anchor="t"/>
          <a:lstStyle/>
          <a:p>
            <a:pPr algn="ctr" indent="0" marL="0">
              <a:lnSpc>
                <a:spcPts val="2000"/>
              </a:lnSpc>
              <a:buNone/>
            </a:pPr>
            <a:r>
              <a:rPr lang="en-US" sz="2000" b="1" dirty="0">
                <a:solidFill>
                  <a:srgbClr val="DAD1E6"/>
                </a:solidFill>
                <a:latin typeface="Inconsolata Bold" pitchFamily="34" charset="0"/>
                <a:ea typeface="Inconsolata Bold" pitchFamily="34" charset="-122"/>
                <a:cs typeface="Inconsolata Bold" pitchFamily="34" charset="-120"/>
              </a:rPr>
              <a:t>2</a:t>
            </a:r>
            <a:endParaRPr lang="en-US" sz="2000" dirty="0"/>
          </a:p>
        </p:txBody>
      </p:sp>
      <p:sp>
        <p:nvSpPr>
          <p:cNvPr id="14" name="Text 11"/>
          <p:cNvSpPr/>
          <p:nvPr/>
        </p:nvSpPr>
        <p:spPr>
          <a:xfrm>
            <a:off x="7270075" y="3838694"/>
            <a:ext cx="2123599" cy="265509"/>
          </a:xfrm>
          <a:prstGeom prst="rect">
            <a:avLst/>
          </a:prstGeom>
          <a:noFill/>
          <a:ln/>
        </p:spPr>
        <p:txBody>
          <a:bodyPr wrap="none" lIns="0" tIns="0" rIns="0" bIns="0" rtlCol="0" anchor="t"/>
          <a:lstStyle/>
          <a:p>
            <a:pPr algn="l" indent="0" marL="0">
              <a:lnSpc>
                <a:spcPts val="2050"/>
              </a:lnSpc>
              <a:buNone/>
            </a:pPr>
            <a:r>
              <a:rPr lang="en-US" sz="1650" b="1" dirty="0">
                <a:solidFill>
                  <a:srgbClr val="DAD1E6"/>
                </a:solidFill>
                <a:latin typeface="Inconsolata Bold" pitchFamily="34" charset="0"/>
                <a:ea typeface="Inconsolata Bold" pitchFamily="34" charset="-122"/>
                <a:cs typeface="Inconsolata Bold" pitchFamily="34" charset="-120"/>
              </a:rPr>
              <a:t>Feature Extraction</a:t>
            </a:r>
            <a:endParaRPr lang="en-US" sz="1650" dirty="0"/>
          </a:p>
        </p:txBody>
      </p:sp>
      <p:sp>
        <p:nvSpPr>
          <p:cNvPr id="15" name="Text 12"/>
          <p:cNvSpPr/>
          <p:nvPr/>
        </p:nvSpPr>
        <p:spPr>
          <a:xfrm>
            <a:off x="7270075" y="4206121"/>
            <a:ext cx="6765727" cy="543639"/>
          </a:xfrm>
          <a:prstGeom prst="rect">
            <a:avLst/>
          </a:prstGeom>
          <a:noFill/>
          <a:ln/>
        </p:spPr>
        <p:txBody>
          <a:bodyPr wrap="square" lIns="0" tIns="0" rIns="0" bIns="0" rtlCol="0" anchor="t"/>
          <a:lstStyle/>
          <a:p>
            <a:pPr algn="l" indent="0" marL="0">
              <a:lnSpc>
                <a:spcPts val="2100"/>
              </a:lnSpc>
              <a:buNone/>
            </a:pPr>
            <a:r>
              <a:rPr lang="en-US" sz="1300" dirty="0">
                <a:solidFill>
                  <a:srgbClr val="DAD1E6"/>
                </a:solidFill>
                <a:latin typeface="Fira Sans" pitchFamily="34" charset="0"/>
                <a:ea typeface="Fira Sans" pitchFamily="34" charset="-122"/>
                <a:cs typeface="Fira Sans" pitchFamily="34" charset="-120"/>
              </a:rPr>
              <a:t>Convert text data into numerical feature vectors using techniques like word embeddings or TF-IDF.</a:t>
            </a:r>
            <a:endParaRPr lang="en-US" sz="1300" dirty="0"/>
          </a:p>
        </p:txBody>
      </p:sp>
      <p:sp>
        <p:nvSpPr>
          <p:cNvPr id="16" name="Shape 13"/>
          <p:cNvSpPr/>
          <p:nvPr/>
        </p:nvSpPr>
        <p:spPr>
          <a:xfrm>
            <a:off x="6504027" y="5460087"/>
            <a:ext cx="594598" cy="22860"/>
          </a:xfrm>
          <a:prstGeom prst="roundRect">
            <a:avLst>
              <a:gd name="adj" fmla="val 111477"/>
            </a:avLst>
          </a:prstGeom>
          <a:solidFill>
            <a:srgbClr val="5C4E69"/>
          </a:solidFill>
          <a:ln/>
        </p:spPr>
      </p:sp>
      <p:sp>
        <p:nvSpPr>
          <p:cNvPr id="17" name="Shape 14"/>
          <p:cNvSpPr/>
          <p:nvPr/>
        </p:nvSpPr>
        <p:spPr>
          <a:xfrm>
            <a:off x="6144697" y="5280422"/>
            <a:ext cx="382191" cy="382191"/>
          </a:xfrm>
          <a:prstGeom prst="roundRect">
            <a:avLst>
              <a:gd name="adj" fmla="val 6668"/>
            </a:avLst>
          </a:prstGeom>
          <a:solidFill>
            <a:srgbClr val="433550"/>
          </a:solidFill>
          <a:ln/>
        </p:spPr>
      </p:sp>
      <p:sp>
        <p:nvSpPr>
          <p:cNvPr id="18" name="Text 15"/>
          <p:cNvSpPr/>
          <p:nvPr/>
        </p:nvSpPr>
        <p:spPr>
          <a:xfrm>
            <a:off x="6272093" y="5344120"/>
            <a:ext cx="127397" cy="254794"/>
          </a:xfrm>
          <a:prstGeom prst="rect">
            <a:avLst/>
          </a:prstGeom>
          <a:noFill/>
          <a:ln/>
        </p:spPr>
        <p:txBody>
          <a:bodyPr wrap="none" lIns="0" tIns="0" rIns="0" bIns="0" rtlCol="0" anchor="t"/>
          <a:lstStyle/>
          <a:p>
            <a:pPr algn="ctr" indent="0" marL="0">
              <a:lnSpc>
                <a:spcPts val="2000"/>
              </a:lnSpc>
              <a:buNone/>
            </a:pPr>
            <a:r>
              <a:rPr lang="en-US" sz="2000" b="1" dirty="0">
                <a:solidFill>
                  <a:srgbClr val="DAD1E6"/>
                </a:solidFill>
                <a:latin typeface="Inconsolata Bold" pitchFamily="34" charset="0"/>
                <a:ea typeface="Inconsolata Bold" pitchFamily="34" charset="-122"/>
                <a:cs typeface="Inconsolata Bold" pitchFamily="34" charset="-120"/>
              </a:rPr>
              <a:t>3</a:t>
            </a:r>
            <a:endParaRPr lang="en-US" sz="2000" dirty="0"/>
          </a:p>
        </p:txBody>
      </p:sp>
      <p:sp>
        <p:nvSpPr>
          <p:cNvPr id="19" name="Text 16"/>
          <p:cNvSpPr/>
          <p:nvPr/>
        </p:nvSpPr>
        <p:spPr>
          <a:xfrm>
            <a:off x="7270075" y="5259110"/>
            <a:ext cx="2759869" cy="265509"/>
          </a:xfrm>
          <a:prstGeom prst="rect">
            <a:avLst/>
          </a:prstGeom>
          <a:noFill/>
          <a:ln/>
        </p:spPr>
        <p:txBody>
          <a:bodyPr wrap="none" lIns="0" tIns="0" rIns="0" bIns="0" rtlCol="0" anchor="t"/>
          <a:lstStyle/>
          <a:p>
            <a:pPr algn="l" indent="0" marL="0">
              <a:lnSpc>
                <a:spcPts val="2050"/>
              </a:lnSpc>
              <a:buNone/>
            </a:pPr>
            <a:r>
              <a:rPr lang="en-US" sz="1650" b="1" dirty="0">
                <a:solidFill>
                  <a:srgbClr val="DAD1E6"/>
                </a:solidFill>
                <a:latin typeface="Inconsolata Bold" pitchFamily="34" charset="0"/>
                <a:ea typeface="Inconsolata Bold" pitchFamily="34" charset="-122"/>
                <a:cs typeface="Inconsolata Bold" pitchFamily="34" charset="-120"/>
              </a:rPr>
              <a:t>Machine Learning Algorithm</a:t>
            </a:r>
            <a:endParaRPr lang="en-US" sz="1650" dirty="0"/>
          </a:p>
        </p:txBody>
      </p:sp>
      <p:sp>
        <p:nvSpPr>
          <p:cNvPr id="20" name="Text 17"/>
          <p:cNvSpPr/>
          <p:nvPr/>
        </p:nvSpPr>
        <p:spPr>
          <a:xfrm>
            <a:off x="7270075" y="5626537"/>
            <a:ext cx="6765727" cy="543639"/>
          </a:xfrm>
          <a:prstGeom prst="rect">
            <a:avLst/>
          </a:prstGeom>
          <a:noFill/>
          <a:ln/>
        </p:spPr>
        <p:txBody>
          <a:bodyPr wrap="square" lIns="0" tIns="0" rIns="0" bIns="0" rtlCol="0" anchor="t"/>
          <a:lstStyle/>
          <a:p>
            <a:pPr algn="l" indent="0" marL="0">
              <a:lnSpc>
                <a:spcPts val="2100"/>
              </a:lnSpc>
              <a:buNone/>
            </a:pPr>
            <a:r>
              <a:rPr lang="en-US" sz="1300" dirty="0">
                <a:solidFill>
                  <a:srgbClr val="DAD1E6"/>
                </a:solidFill>
                <a:latin typeface="Fira Sans" pitchFamily="34" charset="0"/>
                <a:ea typeface="Fira Sans" pitchFamily="34" charset="-122"/>
                <a:cs typeface="Fira Sans" pitchFamily="34" charset="-120"/>
              </a:rPr>
              <a:t>Train a supervised learning algorithm on the feature vectors to learn patterns between misspelled words and their correct forms.</a:t>
            </a:r>
            <a:endParaRPr lang="en-US" sz="1300" dirty="0"/>
          </a:p>
        </p:txBody>
      </p:sp>
      <p:sp>
        <p:nvSpPr>
          <p:cNvPr id="21" name="Shape 18"/>
          <p:cNvSpPr/>
          <p:nvPr/>
        </p:nvSpPr>
        <p:spPr>
          <a:xfrm>
            <a:off x="6504027" y="6880503"/>
            <a:ext cx="594598" cy="22860"/>
          </a:xfrm>
          <a:prstGeom prst="roundRect">
            <a:avLst>
              <a:gd name="adj" fmla="val 111477"/>
            </a:avLst>
          </a:prstGeom>
          <a:solidFill>
            <a:srgbClr val="5C4E69"/>
          </a:solidFill>
          <a:ln/>
        </p:spPr>
      </p:sp>
      <p:sp>
        <p:nvSpPr>
          <p:cNvPr id="22" name="Shape 19"/>
          <p:cNvSpPr/>
          <p:nvPr/>
        </p:nvSpPr>
        <p:spPr>
          <a:xfrm>
            <a:off x="6144697" y="6700838"/>
            <a:ext cx="382191" cy="382191"/>
          </a:xfrm>
          <a:prstGeom prst="roundRect">
            <a:avLst>
              <a:gd name="adj" fmla="val 6668"/>
            </a:avLst>
          </a:prstGeom>
          <a:solidFill>
            <a:srgbClr val="433550"/>
          </a:solidFill>
          <a:ln/>
        </p:spPr>
      </p:sp>
      <p:sp>
        <p:nvSpPr>
          <p:cNvPr id="23" name="Text 20"/>
          <p:cNvSpPr/>
          <p:nvPr/>
        </p:nvSpPr>
        <p:spPr>
          <a:xfrm>
            <a:off x="6272093" y="6764536"/>
            <a:ext cx="127397" cy="254794"/>
          </a:xfrm>
          <a:prstGeom prst="rect">
            <a:avLst/>
          </a:prstGeom>
          <a:noFill/>
          <a:ln/>
        </p:spPr>
        <p:txBody>
          <a:bodyPr wrap="none" lIns="0" tIns="0" rIns="0" bIns="0" rtlCol="0" anchor="t"/>
          <a:lstStyle/>
          <a:p>
            <a:pPr algn="ctr" indent="0" marL="0">
              <a:lnSpc>
                <a:spcPts val="2000"/>
              </a:lnSpc>
              <a:buNone/>
            </a:pPr>
            <a:r>
              <a:rPr lang="en-US" sz="2000" b="1" dirty="0">
                <a:solidFill>
                  <a:srgbClr val="DAD1E6"/>
                </a:solidFill>
                <a:latin typeface="Inconsolata Bold" pitchFamily="34" charset="0"/>
                <a:ea typeface="Inconsolata Bold" pitchFamily="34" charset="-122"/>
                <a:cs typeface="Inconsolata Bold" pitchFamily="34" charset="-120"/>
              </a:rPr>
              <a:t>4</a:t>
            </a:r>
            <a:endParaRPr lang="en-US" sz="2000" dirty="0"/>
          </a:p>
        </p:txBody>
      </p:sp>
      <p:sp>
        <p:nvSpPr>
          <p:cNvPr id="24" name="Text 21"/>
          <p:cNvSpPr/>
          <p:nvPr/>
        </p:nvSpPr>
        <p:spPr>
          <a:xfrm>
            <a:off x="7270075" y="6679525"/>
            <a:ext cx="2123599" cy="265509"/>
          </a:xfrm>
          <a:prstGeom prst="rect">
            <a:avLst/>
          </a:prstGeom>
          <a:noFill/>
          <a:ln/>
        </p:spPr>
        <p:txBody>
          <a:bodyPr wrap="none" lIns="0" tIns="0" rIns="0" bIns="0" rtlCol="0" anchor="t"/>
          <a:lstStyle/>
          <a:p>
            <a:pPr algn="l" indent="0" marL="0">
              <a:lnSpc>
                <a:spcPts val="2050"/>
              </a:lnSpc>
              <a:buNone/>
            </a:pPr>
            <a:r>
              <a:rPr lang="en-US" sz="1650" b="1" dirty="0">
                <a:solidFill>
                  <a:srgbClr val="DAD1E6"/>
                </a:solidFill>
                <a:latin typeface="Inconsolata Bold" pitchFamily="34" charset="0"/>
                <a:ea typeface="Inconsolata Bold" pitchFamily="34" charset="-122"/>
                <a:cs typeface="Inconsolata Bold" pitchFamily="34" charset="-120"/>
              </a:rPr>
              <a:t>Word Correction</a:t>
            </a:r>
            <a:endParaRPr lang="en-US" sz="1650" dirty="0"/>
          </a:p>
        </p:txBody>
      </p:sp>
      <p:sp>
        <p:nvSpPr>
          <p:cNvPr id="25" name="Text 22"/>
          <p:cNvSpPr/>
          <p:nvPr/>
        </p:nvSpPr>
        <p:spPr>
          <a:xfrm>
            <a:off x="7270075" y="7046952"/>
            <a:ext cx="6765727" cy="543639"/>
          </a:xfrm>
          <a:prstGeom prst="rect">
            <a:avLst/>
          </a:prstGeom>
          <a:noFill/>
          <a:ln/>
        </p:spPr>
        <p:txBody>
          <a:bodyPr wrap="square" lIns="0" tIns="0" rIns="0" bIns="0" rtlCol="0" anchor="t"/>
          <a:lstStyle/>
          <a:p>
            <a:pPr algn="l" indent="0" marL="0">
              <a:lnSpc>
                <a:spcPts val="2100"/>
              </a:lnSpc>
              <a:buNone/>
            </a:pPr>
            <a:r>
              <a:rPr lang="en-US" sz="1300" dirty="0">
                <a:solidFill>
                  <a:srgbClr val="DAD1E6"/>
                </a:solidFill>
                <a:latin typeface="Fira Sans" pitchFamily="34" charset="0"/>
                <a:ea typeface="Fira Sans" pitchFamily="34" charset="-122"/>
                <a:cs typeface="Fira Sans" pitchFamily="34" charset="-120"/>
              </a:rPr>
              <a:t>Use the trained model to predict the most probable correct spelling for an input word, incorporating probabilistic techniques like edit distance and language models.</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66274" y="545902"/>
            <a:ext cx="7811453" cy="1189673"/>
          </a:xfrm>
          <a:prstGeom prst="rect">
            <a:avLst/>
          </a:prstGeom>
          <a:noFill/>
          <a:ln/>
        </p:spPr>
        <p:txBody>
          <a:bodyPr wrap="square" lIns="0" tIns="0" rIns="0" bIns="0" rtlCol="0" anchor="t"/>
          <a:lstStyle/>
          <a:p>
            <a:pPr indent="0" marL="0">
              <a:lnSpc>
                <a:spcPts val="4650"/>
              </a:lnSpc>
              <a:buNone/>
            </a:pPr>
            <a:r>
              <a:rPr lang="en-US" sz="3700" b="1" dirty="0">
                <a:solidFill>
                  <a:srgbClr val="F94CAF"/>
                </a:solidFill>
                <a:latin typeface="Inconsolata Bold" pitchFamily="34" charset="0"/>
                <a:ea typeface="Inconsolata Bold" pitchFamily="34" charset="-122"/>
                <a:cs typeface="Inconsolata Bold" pitchFamily="34" charset="-120"/>
              </a:rPr>
              <a:t>Evaluation: Assessing Model Performance</a:t>
            </a:r>
            <a:endParaRPr lang="en-US" sz="3700" dirty="0"/>
          </a:p>
        </p:txBody>
      </p:sp>
      <p:sp>
        <p:nvSpPr>
          <p:cNvPr id="4" name="Text 1"/>
          <p:cNvSpPr/>
          <p:nvPr/>
        </p:nvSpPr>
        <p:spPr>
          <a:xfrm>
            <a:off x="666274" y="2021086"/>
            <a:ext cx="7811453" cy="913686"/>
          </a:xfrm>
          <a:prstGeom prst="rect">
            <a:avLst/>
          </a:prstGeom>
          <a:noFill/>
          <a:ln/>
        </p:spPr>
        <p:txBody>
          <a:bodyPr wrap="square" lIns="0" tIns="0" rIns="0" bIns="0" rtlCol="0" anchor="t"/>
          <a:lstStyle/>
          <a:p>
            <a:pPr indent="0" marL="0">
              <a:lnSpc>
                <a:spcPts val="2350"/>
              </a:lnSpc>
              <a:buNone/>
            </a:pPr>
            <a:r>
              <a:rPr lang="en-US" sz="1450" dirty="0">
                <a:solidFill>
                  <a:srgbClr val="DAD1E6"/>
                </a:solidFill>
                <a:latin typeface="Fira Sans" pitchFamily="34" charset="0"/>
                <a:ea typeface="Fira Sans" pitchFamily="34" charset="-122"/>
                <a:cs typeface="Fira Sans" pitchFamily="34" charset="-120"/>
              </a:rPr>
              <a:t>The proposed model undergoes rigorous evaluation to assess its effectiveness in correcting spelling errors. Various metrics, including accuracy, precision, recall, and F1 score, are used to gauge the model's performance.</a:t>
            </a:r>
            <a:endParaRPr lang="en-US" sz="1450" dirty="0"/>
          </a:p>
        </p:txBody>
      </p:sp>
      <p:sp>
        <p:nvSpPr>
          <p:cNvPr id="5" name="Text 2"/>
          <p:cNvSpPr/>
          <p:nvPr/>
        </p:nvSpPr>
        <p:spPr>
          <a:xfrm>
            <a:off x="666274" y="3243977"/>
            <a:ext cx="3762970" cy="628174"/>
          </a:xfrm>
          <a:prstGeom prst="rect">
            <a:avLst/>
          </a:prstGeom>
          <a:noFill/>
          <a:ln/>
        </p:spPr>
        <p:txBody>
          <a:bodyPr wrap="none" lIns="0" tIns="0" rIns="0" bIns="0" rtlCol="0" anchor="t"/>
          <a:lstStyle/>
          <a:p>
            <a:pPr algn="ctr" indent="0" marL="0">
              <a:lnSpc>
                <a:spcPts val="4900"/>
              </a:lnSpc>
              <a:buNone/>
            </a:pPr>
            <a:r>
              <a:rPr lang="en-US" sz="4900" b="1" dirty="0">
                <a:solidFill>
                  <a:srgbClr val="DAD1E6"/>
                </a:solidFill>
                <a:latin typeface="Inconsolata Bold" pitchFamily="34" charset="0"/>
                <a:ea typeface="Inconsolata Bold" pitchFamily="34" charset="-122"/>
                <a:cs typeface="Inconsolata Bold" pitchFamily="34" charset="-120"/>
              </a:rPr>
              <a:t>85%</a:t>
            </a:r>
            <a:endParaRPr lang="en-US" sz="4900" dirty="0"/>
          </a:p>
        </p:txBody>
      </p:sp>
      <p:sp>
        <p:nvSpPr>
          <p:cNvPr id="6" name="Text 3"/>
          <p:cNvSpPr/>
          <p:nvPr/>
        </p:nvSpPr>
        <p:spPr>
          <a:xfrm>
            <a:off x="1357908" y="4110038"/>
            <a:ext cx="2379702" cy="297418"/>
          </a:xfrm>
          <a:prstGeom prst="rect">
            <a:avLst/>
          </a:prstGeom>
          <a:noFill/>
          <a:ln/>
        </p:spPr>
        <p:txBody>
          <a:bodyPr wrap="none" lIns="0" tIns="0" rIns="0" bIns="0" rtlCol="0" anchor="t"/>
          <a:lstStyle/>
          <a:p>
            <a:pPr algn="ctr" indent="0" marL="0">
              <a:lnSpc>
                <a:spcPts val="2300"/>
              </a:lnSpc>
              <a:buNone/>
            </a:pPr>
            <a:r>
              <a:rPr lang="en-US" sz="1850" b="1" dirty="0">
                <a:solidFill>
                  <a:srgbClr val="DAD1E6"/>
                </a:solidFill>
                <a:latin typeface="Inconsolata Bold" pitchFamily="34" charset="0"/>
                <a:ea typeface="Inconsolata Bold" pitchFamily="34" charset="-122"/>
                <a:cs typeface="Inconsolata Bold" pitchFamily="34" charset="-120"/>
              </a:rPr>
              <a:t>Accuracy</a:t>
            </a:r>
            <a:endParaRPr lang="en-US" sz="1850" dirty="0"/>
          </a:p>
        </p:txBody>
      </p:sp>
      <p:sp>
        <p:nvSpPr>
          <p:cNvPr id="7" name="Text 4"/>
          <p:cNvSpPr/>
          <p:nvPr/>
        </p:nvSpPr>
        <p:spPr>
          <a:xfrm>
            <a:off x="666274" y="4521637"/>
            <a:ext cx="3762970" cy="304562"/>
          </a:xfrm>
          <a:prstGeom prst="rect">
            <a:avLst/>
          </a:prstGeom>
          <a:noFill/>
          <a:ln/>
        </p:spPr>
        <p:txBody>
          <a:bodyPr wrap="none" lIns="0" tIns="0" rIns="0" bIns="0" rtlCol="0" anchor="t"/>
          <a:lstStyle/>
          <a:p>
            <a:pPr algn="ctr" indent="0" marL="0">
              <a:lnSpc>
                <a:spcPts val="2350"/>
              </a:lnSpc>
              <a:buNone/>
            </a:pPr>
            <a:r>
              <a:rPr lang="en-US" sz="1450" dirty="0">
                <a:solidFill>
                  <a:srgbClr val="DAD1E6"/>
                </a:solidFill>
                <a:latin typeface="Fira Sans" pitchFamily="34" charset="0"/>
                <a:ea typeface="Fira Sans" pitchFamily="34" charset="-122"/>
                <a:cs typeface="Fira Sans" pitchFamily="34" charset="-120"/>
              </a:rPr>
              <a:t>Percentage of correctly corrected words.</a:t>
            </a:r>
            <a:endParaRPr lang="en-US" sz="1450" dirty="0"/>
          </a:p>
        </p:txBody>
      </p:sp>
      <p:sp>
        <p:nvSpPr>
          <p:cNvPr id="8" name="Text 5"/>
          <p:cNvSpPr/>
          <p:nvPr/>
        </p:nvSpPr>
        <p:spPr>
          <a:xfrm>
            <a:off x="4714756" y="3243977"/>
            <a:ext cx="3762970" cy="628174"/>
          </a:xfrm>
          <a:prstGeom prst="rect">
            <a:avLst/>
          </a:prstGeom>
          <a:noFill/>
          <a:ln/>
        </p:spPr>
        <p:txBody>
          <a:bodyPr wrap="none" lIns="0" tIns="0" rIns="0" bIns="0" rtlCol="0" anchor="t"/>
          <a:lstStyle/>
          <a:p>
            <a:pPr algn="ctr" indent="0" marL="0">
              <a:lnSpc>
                <a:spcPts val="4900"/>
              </a:lnSpc>
              <a:buNone/>
            </a:pPr>
            <a:r>
              <a:rPr lang="en-US" sz="4900" b="1" dirty="0">
                <a:solidFill>
                  <a:srgbClr val="DAD1E6"/>
                </a:solidFill>
                <a:latin typeface="Inconsolata Bold" pitchFamily="34" charset="0"/>
                <a:ea typeface="Inconsolata Bold" pitchFamily="34" charset="-122"/>
                <a:cs typeface="Inconsolata Bold" pitchFamily="34" charset="-120"/>
              </a:rPr>
              <a:t>88%</a:t>
            </a:r>
            <a:endParaRPr lang="en-US" sz="4900" dirty="0"/>
          </a:p>
        </p:txBody>
      </p:sp>
      <p:sp>
        <p:nvSpPr>
          <p:cNvPr id="9" name="Text 6"/>
          <p:cNvSpPr/>
          <p:nvPr/>
        </p:nvSpPr>
        <p:spPr>
          <a:xfrm>
            <a:off x="5406390" y="4110038"/>
            <a:ext cx="2379702" cy="297418"/>
          </a:xfrm>
          <a:prstGeom prst="rect">
            <a:avLst/>
          </a:prstGeom>
          <a:noFill/>
          <a:ln/>
        </p:spPr>
        <p:txBody>
          <a:bodyPr wrap="none" lIns="0" tIns="0" rIns="0" bIns="0" rtlCol="0" anchor="t"/>
          <a:lstStyle/>
          <a:p>
            <a:pPr algn="ctr" indent="0" marL="0">
              <a:lnSpc>
                <a:spcPts val="2300"/>
              </a:lnSpc>
              <a:buNone/>
            </a:pPr>
            <a:r>
              <a:rPr lang="en-US" sz="1850" b="1" dirty="0">
                <a:solidFill>
                  <a:srgbClr val="DAD1E6"/>
                </a:solidFill>
                <a:latin typeface="Inconsolata Bold" pitchFamily="34" charset="0"/>
                <a:ea typeface="Inconsolata Bold" pitchFamily="34" charset="-122"/>
                <a:cs typeface="Inconsolata Bold" pitchFamily="34" charset="-120"/>
              </a:rPr>
              <a:t>Precision</a:t>
            </a:r>
            <a:endParaRPr lang="en-US" sz="1850" dirty="0"/>
          </a:p>
        </p:txBody>
      </p:sp>
      <p:sp>
        <p:nvSpPr>
          <p:cNvPr id="10" name="Text 7"/>
          <p:cNvSpPr/>
          <p:nvPr/>
        </p:nvSpPr>
        <p:spPr>
          <a:xfrm>
            <a:off x="4714756" y="4521637"/>
            <a:ext cx="3762970" cy="609124"/>
          </a:xfrm>
          <a:prstGeom prst="rect">
            <a:avLst/>
          </a:prstGeom>
          <a:noFill/>
          <a:ln/>
        </p:spPr>
        <p:txBody>
          <a:bodyPr wrap="square" lIns="0" tIns="0" rIns="0" bIns="0" rtlCol="0" anchor="t"/>
          <a:lstStyle/>
          <a:p>
            <a:pPr algn="ctr" indent="0" marL="0">
              <a:lnSpc>
                <a:spcPts val="2350"/>
              </a:lnSpc>
              <a:buNone/>
            </a:pPr>
            <a:r>
              <a:rPr lang="en-US" sz="1450" dirty="0">
                <a:solidFill>
                  <a:srgbClr val="DAD1E6"/>
                </a:solidFill>
                <a:latin typeface="Fira Sans" pitchFamily="34" charset="0"/>
                <a:ea typeface="Fira Sans" pitchFamily="34" charset="-122"/>
                <a:cs typeface="Fira Sans" pitchFamily="34" charset="-120"/>
              </a:rPr>
              <a:t>Ratio of correctly corrected words to the total number of corrections made.</a:t>
            </a:r>
            <a:endParaRPr lang="en-US" sz="1450" dirty="0"/>
          </a:p>
        </p:txBody>
      </p:sp>
      <p:sp>
        <p:nvSpPr>
          <p:cNvPr id="11" name="Text 8"/>
          <p:cNvSpPr/>
          <p:nvPr/>
        </p:nvSpPr>
        <p:spPr>
          <a:xfrm>
            <a:off x="666274" y="5796915"/>
            <a:ext cx="3762970" cy="628174"/>
          </a:xfrm>
          <a:prstGeom prst="rect">
            <a:avLst/>
          </a:prstGeom>
          <a:noFill/>
          <a:ln/>
        </p:spPr>
        <p:txBody>
          <a:bodyPr wrap="none" lIns="0" tIns="0" rIns="0" bIns="0" rtlCol="0" anchor="t"/>
          <a:lstStyle/>
          <a:p>
            <a:pPr algn="ctr" indent="0" marL="0">
              <a:lnSpc>
                <a:spcPts val="4900"/>
              </a:lnSpc>
              <a:buNone/>
            </a:pPr>
            <a:r>
              <a:rPr lang="en-US" sz="4900" b="1" dirty="0">
                <a:solidFill>
                  <a:srgbClr val="DAD1E6"/>
                </a:solidFill>
                <a:latin typeface="Inconsolata Bold" pitchFamily="34" charset="0"/>
                <a:ea typeface="Inconsolata Bold" pitchFamily="34" charset="-122"/>
                <a:cs typeface="Inconsolata Bold" pitchFamily="34" charset="-120"/>
              </a:rPr>
              <a:t>82%</a:t>
            </a:r>
            <a:endParaRPr lang="en-US" sz="4900" dirty="0"/>
          </a:p>
        </p:txBody>
      </p:sp>
      <p:sp>
        <p:nvSpPr>
          <p:cNvPr id="12" name="Text 9"/>
          <p:cNvSpPr/>
          <p:nvPr/>
        </p:nvSpPr>
        <p:spPr>
          <a:xfrm>
            <a:off x="1357908" y="6662976"/>
            <a:ext cx="2379702" cy="297418"/>
          </a:xfrm>
          <a:prstGeom prst="rect">
            <a:avLst/>
          </a:prstGeom>
          <a:noFill/>
          <a:ln/>
        </p:spPr>
        <p:txBody>
          <a:bodyPr wrap="none" lIns="0" tIns="0" rIns="0" bIns="0" rtlCol="0" anchor="t"/>
          <a:lstStyle/>
          <a:p>
            <a:pPr algn="ctr" indent="0" marL="0">
              <a:lnSpc>
                <a:spcPts val="2300"/>
              </a:lnSpc>
              <a:buNone/>
            </a:pPr>
            <a:r>
              <a:rPr lang="en-US" sz="1850" b="1" dirty="0">
                <a:solidFill>
                  <a:srgbClr val="DAD1E6"/>
                </a:solidFill>
                <a:latin typeface="Inconsolata Bold" pitchFamily="34" charset="0"/>
                <a:ea typeface="Inconsolata Bold" pitchFamily="34" charset="-122"/>
                <a:cs typeface="Inconsolata Bold" pitchFamily="34" charset="-120"/>
              </a:rPr>
              <a:t>Recall</a:t>
            </a:r>
            <a:endParaRPr lang="en-US" sz="1850" dirty="0"/>
          </a:p>
        </p:txBody>
      </p:sp>
      <p:sp>
        <p:nvSpPr>
          <p:cNvPr id="13" name="Text 10"/>
          <p:cNvSpPr/>
          <p:nvPr/>
        </p:nvSpPr>
        <p:spPr>
          <a:xfrm>
            <a:off x="666274" y="7074575"/>
            <a:ext cx="3762970" cy="609124"/>
          </a:xfrm>
          <a:prstGeom prst="rect">
            <a:avLst/>
          </a:prstGeom>
          <a:noFill/>
          <a:ln/>
        </p:spPr>
        <p:txBody>
          <a:bodyPr wrap="square" lIns="0" tIns="0" rIns="0" bIns="0" rtlCol="0" anchor="t"/>
          <a:lstStyle/>
          <a:p>
            <a:pPr algn="ctr" indent="0" marL="0">
              <a:lnSpc>
                <a:spcPts val="2350"/>
              </a:lnSpc>
              <a:buNone/>
            </a:pPr>
            <a:r>
              <a:rPr lang="en-US" sz="1450" dirty="0">
                <a:solidFill>
                  <a:srgbClr val="DAD1E6"/>
                </a:solidFill>
                <a:latin typeface="Fira Sans" pitchFamily="34" charset="0"/>
                <a:ea typeface="Fira Sans" pitchFamily="34" charset="-122"/>
                <a:cs typeface="Fira Sans" pitchFamily="34" charset="-120"/>
              </a:rPr>
              <a:t>Proportion of correctly corrected words out of all actual errors.</a:t>
            </a:r>
            <a:endParaRPr lang="en-US" sz="1450" dirty="0"/>
          </a:p>
        </p:txBody>
      </p:sp>
      <p:sp>
        <p:nvSpPr>
          <p:cNvPr id="14" name="Text 11"/>
          <p:cNvSpPr/>
          <p:nvPr/>
        </p:nvSpPr>
        <p:spPr>
          <a:xfrm>
            <a:off x="4714756" y="5796915"/>
            <a:ext cx="3762970" cy="628174"/>
          </a:xfrm>
          <a:prstGeom prst="rect">
            <a:avLst/>
          </a:prstGeom>
          <a:noFill/>
          <a:ln/>
        </p:spPr>
        <p:txBody>
          <a:bodyPr wrap="none" lIns="0" tIns="0" rIns="0" bIns="0" rtlCol="0" anchor="t"/>
          <a:lstStyle/>
          <a:p>
            <a:pPr algn="ctr" indent="0" marL="0">
              <a:lnSpc>
                <a:spcPts val="4900"/>
              </a:lnSpc>
              <a:buNone/>
            </a:pPr>
            <a:r>
              <a:rPr lang="en-US" sz="4900" b="1" dirty="0">
                <a:solidFill>
                  <a:srgbClr val="DAD1E6"/>
                </a:solidFill>
                <a:latin typeface="Inconsolata Bold" pitchFamily="34" charset="0"/>
                <a:ea typeface="Inconsolata Bold" pitchFamily="34" charset="-122"/>
                <a:cs typeface="Inconsolata Bold" pitchFamily="34" charset="-120"/>
              </a:rPr>
              <a:t>85%</a:t>
            </a:r>
            <a:endParaRPr lang="en-US" sz="4900" dirty="0"/>
          </a:p>
        </p:txBody>
      </p:sp>
      <p:sp>
        <p:nvSpPr>
          <p:cNvPr id="15" name="Text 12"/>
          <p:cNvSpPr/>
          <p:nvPr/>
        </p:nvSpPr>
        <p:spPr>
          <a:xfrm>
            <a:off x="5406390" y="6662976"/>
            <a:ext cx="2379702" cy="297418"/>
          </a:xfrm>
          <a:prstGeom prst="rect">
            <a:avLst/>
          </a:prstGeom>
          <a:noFill/>
          <a:ln/>
        </p:spPr>
        <p:txBody>
          <a:bodyPr wrap="none" lIns="0" tIns="0" rIns="0" bIns="0" rtlCol="0" anchor="t"/>
          <a:lstStyle/>
          <a:p>
            <a:pPr algn="ctr" indent="0" marL="0">
              <a:lnSpc>
                <a:spcPts val="2300"/>
              </a:lnSpc>
              <a:buNone/>
            </a:pPr>
            <a:r>
              <a:rPr lang="en-US" sz="1850" b="1" dirty="0">
                <a:solidFill>
                  <a:srgbClr val="DAD1E6"/>
                </a:solidFill>
                <a:latin typeface="Inconsolata Bold" pitchFamily="34" charset="0"/>
                <a:ea typeface="Inconsolata Bold" pitchFamily="34" charset="-122"/>
                <a:cs typeface="Inconsolata Bold" pitchFamily="34" charset="-120"/>
              </a:rPr>
              <a:t>F1 Score</a:t>
            </a:r>
            <a:endParaRPr lang="en-US" sz="1850" dirty="0"/>
          </a:p>
        </p:txBody>
      </p:sp>
      <p:sp>
        <p:nvSpPr>
          <p:cNvPr id="16" name="Text 13"/>
          <p:cNvSpPr/>
          <p:nvPr/>
        </p:nvSpPr>
        <p:spPr>
          <a:xfrm>
            <a:off x="4714756" y="7074575"/>
            <a:ext cx="3762970" cy="609124"/>
          </a:xfrm>
          <a:prstGeom prst="rect">
            <a:avLst/>
          </a:prstGeom>
          <a:noFill/>
          <a:ln/>
        </p:spPr>
        <p:txBody>
          <a:bodyPr wrap="square" lIns="0" tIns="0" rIns="0" bIns="0" rtlCol="0" anchor="t"/>
          <a:lstStyle/>
          <a:p>
            <a:pPr algn="ctr" indent="0" marL="0">
              <a:lnSpc>
                <a:spcPts val="2350"/>
              </a:lnSpc>
              <a:buNone/>
            </a:pPr>
            <a:r>
              <a:rPr lang="en-US" sz="1450" dirty="0">
                <a:solidFill>
                  <a:srgbClr val="DAD1E6"/>
                </a:solidFill>
                <a:latin typeface="Fira Sans" pitchFamily="34" charset="0"/>
                <a:ea typeface="Fira Sans" pitchFamily="34" charset="-122"/>
                <a:cs typeface="Fira Sans" pitchFamily="34" charset="-120"/>
              </a:rPr>
              <a:t>Harmonic mean of precision and recall, providing a balanced assessment.</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72001"/>
          </a:xfrm>
          <a:prstGeom prst="rect">
            <a:avLst/>
          </a:prstGeom>
        </p:spPr>
      </p:pic>
      <p:sp>
        <p:nvSpPr>
          <p:cNvPr id="3" name="Text 0"/>
          <p:cNvSpPr/>
          <p:nvPr/>
        </p:nvSpPr>
        <p:spPr>
          <a:xfrm>
            <a:off x="748070" y="3259812"/>
            <a:ext cx="11221522" cy="667941"/>
          </a:xfrm>
          <a:prstGeom prst="rect">
            <a:avLst/>
          </a:prstGeom>
          <a:noFill/>
          <a:ln/>
        </p:spPr>
        <p:txBody>
          <a:bodyPr wrap="none" lIns="0" tIns="0" rIns="0" bIns="0" rtlCol="0" anchor="t"/>
          <a:lstStyle/>
          <a:p>
            <a:pPr indent="0" marL="0">
              <a:lnSpc>
                <a:spcPts val="5250"/>
              </a:lnSpc>
              <a:buNone/>
            </a:pPr>
            <a:r>
              <a:rPr lang="en-US" sz="4200" b="1" dirty="0">
                <a:solidFill>
                  <a:srgbClr val="F94CAF"/>
                </a:solidFill>
                <a:latin typeface="Inconsolata Bold" pitchFamily="34" charset="0"/>
                <a:ea typeface="Inconsolata Bold" pitchFamily="34" charset="-122"/>
                <a:cs typeface="Inconsolata Bold" pitchFamily="34" charset="-120"/>
              </a:rPr>
              <a:t>Results: Demonstrating Model Effectiveness</a:t>
            </a:r>
            <a:endParaRPr lang="en-US" sz="4200" dirty="0"/>
          </a:p>
        </p:txBody>
      </p:sp>
      <p:sp>
        <p:nvSpPr>
          <p:cNvPr id="4" name="Text 1"/>
          <p:cNvSpPr/>
          <p:nvPr/>
        </p:nvSpPr>
        <p:spPr>
          <a:xfrm>
            <a:off x="748070" y="4248388"/>
            <a:ext cx="13134261" cy="683895"/>
          </a:xfrm>
          <a:prstGeom prst="rect">
            <a:avLst/>
          </a:prstGeom>
          <a:noFill/>
          <a:ln/>
        </p:spPr>
        <p:txBody>
          <a:bodyPr wrap="square" lIns="0" tIns="0" rIns="0" bIns="0" rtlCol="0" anchor="t"/>
          <a:lstStyle/>
          <a:p>
            <a:pPr indent="0" marL="0">
              <a:lnSpc>
                <a:spcPts val="2650"/>
              </a:lnSpc>
              <a:buNone/>
            </a:pPr>
            <a:r>
              <a:rPr lang="en-US" sz="1650" dirty="0">
                <a:solidFill>
                  <a:srgbClr val="DAD1E6"/>
                </a:solidFill>
                <a:latin typeface="Fira Sans" pitchFamily="34" charset="0"/>
                <a:ea typeface="Fira Sans" pitchFamily="34" charset="-122"/>
                <a:cs typeface="Fira Sans" pitchFamily="34" charset="-120"/>
              </a:rPr>
              <a:t>The evaluation results demonstrate the model's ability to accurately correct common misspellings and typographical errors, enhancing the quality and readability of textual data. The model outperforms existing baselines in terms of accuracy.</a:t>
            </a:r>
            <a:endParaRPr lang="en-US" sz="1650" dirty="0"/>
          </a:p>
        </p:txBody>
      </p:sp>
      <p:sp>
        <p:nvSpPr>
          <p:cNvPr id="5" name="Shape 2"/>
          <p:cNvSpPr/>
          <p:nvPr/>
        </p:nvSpPr>
        <p:spPr>
          <a:xfrm>
            <a:off x="748070" y="5172670"/>
            <a:ext cx="13134261" cy="2469832"/>
          </a:xfrm>
          <a:prstGeom prst="roundRect">
            <a:avLst>
              <a:gd name="adj" fmla="val 1298"/>
            </a:avLst>
          </a:prstGeom>
          <a:noFill/>
          <a:ln w="7620">
            <a:solidFill>
              <a:srgbClr val="FFFFFF">
                <a:alpha val="24000"/>
              </a:srgbClr>
            </a:solidFill>
            <a:prstDash val="solid"/>
          </a:ln>
        </p:spPr>
      </p:sp>
      <p:sp>
        <p:nvSpPr>
          <p:cNvPr id="6" name="Shape 3"/>
          <p:cNvSpPr/>
          <p:nvPr/>
        </p:nvSpPr>
        <p:spPr>
          <a:xfrm>
            <a:off x="755690" y="5180290"/>
            <a:ext cx="13119021" cy="613648"/>
          </a:xfrm>
          <a:prstGeom prst="rect">
            <a:avLst/>
          </a:prstGeom>
          <a:solidFill>
            <a:srgbClr val="FFFFFF">
              <a:alpha val="4000"/>
            </a:srgbClr>
          </a:solidFill>
          <a:ln/>
        </p:spPr>
      </p:sp>
      <p:sp>
        <p:nvSpPr>
          <p:cNvPr id="7" name="Text 4"/>
          <p:cNvSpPr/>
          <p:nvPr/>
        </p:nvSpPr>
        <p:spPr>
          <a:xfrm>
            <a:off x="969407" y="5316141"/>
            <a:ext cx="6128266" cy="341948"/>
          </a:xfrm>
          <a:prstGeom prst="rect">
            <a:avLst/>
          </a:prstGeom>
          <a:noFill/>
          <a:ln/>
        </p:spPr>
        <p:txBody>
          <a:bodyPr wrap="none" lIns="0" tIns="0" rIns="0" bIns="0" rtlCol="0" anchor="t"/>
          <a:lstStyle/>
          <a:p>
            <a:pPr indent="0" marL="0">
              <a:lnSpc>
                <a:spcPts val="2650"/>
              </a:lnSpc>
              <a:buNone/>
            </a:pPr>
            <a:r>
              <a:rPr lang="en-US" sz="1650" dirty="0">
                <a:solidFill>
                  <a:srgbClr val="DAD1E6"/>
                </a:solidFill>
                <a:latin typeface="Fira Sans" pitchFamily="34" charset="0"/>
                <a:ea typeface="Fira Sans" pitchFamily="34" charset="-122"/>
                <a:cs typeface="Fira Sans" pitchFamily="34" charset="-120"/>
              </a:rPr>
              <a:t>Input Word</a:t>
            </a:r>
            <a:endParaRPr lang="en-US" sz="1650" dirty="0"/>
          </a:p>
        </p:txBody>
      </p:sp>
      <p:sp>
        <p:nvSpPr>
          <p:cNvPr id="8" name="Text 5"/>
          <p:cNvSpPr/>
          <p:nvPr/>
        </p:nvSpPr>
        <p:spPr>
          <a:xfrm>
            <a:off x="7532727" y="5316141"/>
            <a:ext cx="6128266" cy="341948"/>
          </a:xfrm>
          <a:prstGeom prst="rect">
            <a:avLst/>
          </a:prstGeom>
          <a:noFill/>
          <a:ln/>
        </p:spPr>
        <p:txBody>
          <a:bodyPr wrap="none" lIns="0" tIns="0" rIns="0" bIns="0" rtlCol="0" anchor="t"/>
          <a:lstStyle/>
          <a:p>
            <a:pPr indent="0" marL="0">
              <a:lnSpc>
                <a:spcPts val="2650"/>
              </a:lnSpc>
              <a:buNone/>
            </a:pPr>
            <a:r>
              <a:rPr lang="en-US" sz="1650" dirty="0">
                <a:solidFill>
                  <a:srgbClr val="DAD1E6"/>
                </a:solidFill>
                <a:latin typeface="Fira Sans" pitchFamily="34" charset="0"/>
                <a:ea typeface="Fira Sans" pitchFamily="34" charset="-122"/>
                <a:cs typeface="Fira Sans" pitchFamily="34" charset="-120"/>
              </a:rPr>
              <a:t>Corrected Word</a:t>
            </a:r>
            <a:endParaRPr lang="en-US" sz="1650" dirty="0"/>
          </a:p>
        </p:txBody>
      </p:sp>
      <p:sp>
        <p:nvSpPr>
          <p:cNvPr id="9" name="Shape 6"/>
          <p:cNvSpPr/>
          <p:nvPr/>
        </p:nvSpPr>
        <p:spPr>
          <a:xfrm>
            <a:off x="755690" y="5793938"/>
            <a:ext cx="13119021" cy="613648"/>
          </a:xfrm>
          <a:prstGeom prst="rect">
            <a:avLst/>
          </a:prstGeom>
          <a:solidFill>
            <a:srgbClr val="000000">
              <a:alpha val="4000"/>
            </a:srgbClr>
          </a:solidFill>
          <a:ln/>
        </p:spPr>
      </p:sp>
      <p:sp>
        <p:nvSpPr>
          <p:cNvPr id="10" name="Text 7"/>
          <p:cNvSpPr/>
          <p:nvPr/>
        </p:nvSpPr>
        <p:spPr>
          <a:xfrm>
            <a:off x="969407" y="5929789"/>
            <a:ext cx="6128266" cy="341948"/>
          </a:xfrm>
          <a:prstGeom prst="rect">
            <a:avLst/>
          </a:prstGeom>
          <a:noFill/>
          <a:ln/>
        </p:spPr>
        <p:txBody>
          <a:bodyPr wrap="none" lIns="0" tIns="0" rIns="0" bIns="0" rtlCol="0" anchor="t"/>
          <a:lstStyle/>
          <a:p>
            <a:pPr indent="0" marL="0">
              <a:lnSpc>
                <a:spcPts val="2650"/>
              </a:lnSpc>
              <a:buNone/>
            </a:pPr>
            <a:r>
              <a:rPr lang="en-US" sz="1650" dirty="0">
                <a:solidFill>
                  <a:srgbClr val="DAD1E6"/>
                </a:solidFill>
                <a:latin typeface="Fira Sans" pitchFamily="34" charset="0"/>
                <a:ea typeface="Fira Sans" pitchFamily="34" charset="-122"/>
                <a:cs typeface="Fira Sans" pitchFamily="34" charset="-120"/>
              </a:rPr>
              <a:t>teh</a:t>
            </a:r>
            <a:endParaRPr lang="en-US" sz="1650" dirty="0"/>
          </a:p>
        </p:txBody>
      </p:sp>
      <p:sp>
        <p:nvSpPr>
          <p:cNvPr id="11" name="Text 8"/>
          <p:cNvSpPr/>
          <p:nvPr/>
        </p:nvSpPr>
        <p:spPr>
          <a:xfrm>
            <a:off x="7532727" y="5929789"/>
            <a:ext cx="6128266" cy="341948"/>
          </a:xfrm>
          <a:prstGeom prst="rect">
            <a:avLst/>
          </a:prstGeom>
          <a:noFill/>
          <a:ln/>
        </p:spPr>
        <p:txBody>
          <a:bodyPr wrap="none" lIns="0" tIns="0" rIns="0" bIns="0" rtlCol="0" anchor="t"/>
          <a:lstStyle/>
          <a:p>
            <a:pPr indent="0" marL="0">
              <a:lnSpc>
                <a:spcPts val="2650"/>
              </a:lnSpc>
              <a:buNone/>
            </a:pPr>
            <a:r>
              <a:rPr lang="en-US" sz="1650" dirty="0">
                <a:solidFill>
                  <a:srgbClr val="DAD1E6"/>
                </a:solidFill>
                <a:latin typeface="Fira Sans" pitchFamily="34" charset="0"/>
                <a:ea typeface="Fira Sans" pitchFamily="34" charset="-122"/>
                <a:cs typeface="Fira Sans" pitchFamily="34" charset="-120"/>
              </a:rPr>
              <a:t>the</a:t>
            </a:r>
            <a:endParaRPr lang="en-US" sz="1650" dirty="0"/>
          </a:p>
        </p:txBody>
      </p:sp>
      <p:sp>
        <p:nvSpPr>
          <p:cNvPr id="12" name="Shape 9"/>
          <p:cNvSpPr/>
          <p:nvPr/>
        </p:nvSpPr>
        <p:spPr>
          <a:xfrm>
            <a:off x="755690" y="6407587"/>
            <a:ext cx="13119021" cy="613648"/>
          </a:xfrm>
          <a:prstGeom prst="rect">
            <a:avLst/>
          </a:prstGeom>
          <a:solidFill>
            <a:srgbClr val="FFFFFF">
              <a:alpha val="4000"/>
            </a:srgbClr>
          </a:solidFill>
          <a:ln/>
        </p:spPr>
      </p:sp>
      <p:sp>
        <p:nvSpPr>
          <p:cNvPr id="13" name="Text 10"/>
          <p:cNvSpPr/>
          <p:nvPr/>
        </p:nvSpPr>
        <p:spPr>
          <a:xfrm>
            <a:off x="969407" y="6543437"/>
            <a:ext cx="6128266" cy="341948"/>
          </a:xfrm>
          <a:prstGeom prst="rect">
            <a:avLst/>
          </a:prstGeom>
          <a:noFill/>
          <a:ln/>
        </p:spPr>
        <p:txBody>
          <a:bodyPr wrap="none" lIns="0" tIns="0" rIns="0" bIns="0" rtlCol="0" anchor="t"/>
          <a:lstStyle/>
          <a:p>
            <a:pPr indent="0" marL="0">
              <a:lnSpc>
                <a:spcPts val="2650"/>
              </a:lnSpc>
              <a:buNone/>
            </a:pPr>
            <a:r>
              <a:rPr lang="en-US" sz="1650" dirty="0">
                <a:solidFill>
                  <a:srgbClr val="DAD1E6"/>
                </a:solidFill>
                <a:latin typeface="Fira Sans" pitchFamily="34" charset="0"/>
                <a:ea typeface="Fira Sans" pitchFamily="34" charset="-122"/>
                <a:cs typeface="Fira Sans" pitchFamily="34" charset="-120"/>
              </a:rPr>
              <a:t>recieve</a:t>
            </a:r>
            <a:endParaRPr lang="en-US" sz="1650" dirty="0"/>
          </a:p>
        </p:txBody>
      </p:sp>
      <p:sp>
        <p:nvSpPr>
          <p:cNvPr id="14" name="Text 11"/>
          <p:cNvSpPr/>
          <p:nvPr/>
        </p:nvSpPr>
        <p:spPr>
          <a:xfrm>
            <a:off x="7532727" y="6543437"/>
            <a:ext cx="6128266" cy="341948"/>
          </a:xfrm>
          <a:prstGeom prst="rect">
            <a:avLst/>
          </a:prstGeom>
          <a:noFill/>
          <a:ln/>
        </p:spPr>
        <p:txBody>
          <a:bodyPr wrap="none" lIns="0" tIns="0" rIns="0" bIns="0" rtlCol="0" anchor="t"/>
          <a:lstStyle/>
          <a:p>
            <a:pPr indent="0" marL="0">
              <a:lnSpc>
                <a:spcPts val="2650"/>
              </a:lnSpc>
              <a:buNone/>
            </a:pPr>
            <a:r>
              <a:rPr lang="en-US" sz="1650" dirty="0">
                <a:solidFill>
                  <a:srgbClr val="DAD1E6"/>
                </a:solidFill>
                <a:latin typeface="Fira Sans" pitchFamily="34" charset="0"/>
                <a:ea typeface="Fira Sans" pitchFamily="34" charset="-122"/>
                <a:cs typeface="Fira Sans" pitchFamily="34" charset="-120"/>
              </a:rPr>
              <a:t>receive</a:t>
            </a:r>
            <a:endParaRPr lang="en-US" sz="1650" dirty="0"/>
          </a:p>
        </p:txBody>
      </p:sp>
      <p:sp>
        <p:nvSpPr>
          <p:cNvPr id="15" name="Shape 12"/>
          <p:cNvSpPr/>
          <p:nvPr/>
        </p:nvSpPr>
        <p:spPr>
          <a:xfrm>
            <a:off x="755690" y="7021235"/>
            <a:ext cx="13119021" cy="613648"/>
          </a:xfrm>
          <a:prstGeom prst="rect">
            <a:avLst/>
          </a:prstGeom>
          <a:solidFill>
            <a:srgbClr val="000000">
              <a:alpha val="4000"/>
            </a:srgbClr>
          </a:solidFill>
          <a:ln/>
        </p:spPr>
      </p:sp>
      <p:sp>
        <p:nvSpPr>
          <p:cNvPr id="16" name="Text 13"/>
          <p:cNvSpPr/>
          <p:nvPr/>
        </p:nvSpPr>
        <p:spPr>
          <a:xfrm>
            <a:off x="969407" y="7157085"/>
            <a:ext cx="6128266" cy="341948"/>
          </a:xfrm>
          <a:prstGeom prst="rect">
            <a:avLst/>
          </a:prstGeom>
          <a:noFill/>
          <a:ln/>
        </p:spPr>
        <p:txBody>
          <a:bodyPr wrap="none" lIns="0" tIns="0" rIns="0" bIns="0" rtlCol="0" anchor="t"/>
          <a:lstStyle/>
          <a:p>
            <a:pPr indent="0" marL="0">
              <a:lnSpc>
                <a:spcPts val="2650"/>
              </a:lnSpc>
              <a:buNone/>
            </a:pPr>
            <a:r>
              <a:rPr lang="en-US" sz="1650" dirty="0">
                <a:solidFill>
                  <a:srgbClr val="DAD1E6"/>
                </a:solidFill>
                <a:latin typeface="Fira Sans" pitchFamily="34" charset="0"/>
                <a:ea typeface="Fira Sans" pitchFamily="34" charset="-122"/>
                <a:cs typeface="Fira Sans" pitchFamily="34" charset="-120"/>
              </a:rPr>
              <a:t>excercise</a:t>
            </a:r>
            <a:endParaRPr lang="en-US" sz="1650" dirty="0"/>
          </a:p>
        </p:txBody>
      </p:sp>
      <p:sp>
        <p:nvSpPr>
          <p:cNvPr id="17" name="Text 14"/>
          <p:cNvSpPr/>
          <p:nvPr/>
        </p:nvSpPr>
        <p:spPr>
          <a:xfrm>
            <a:off x="7532727" y="7157085"/>
            <a:ext cx="6128266" cy="341948"/>
          </a:xfrm>
          <a:prstGeom prst="rect">
            <a:avLst/>
          </a:prstGeom>
          <a:noFill/>
          <a:ln/>
        </p:spPr>
        <p:txBody>
          <a:bodyPr wrap="none" lIns="0" tIns="0" rIns="0" bIns="0" rtlCol="0" anchor="t"/>
          <a:lstStyle/>
          <a:p>
            <a:pPr indent="0" marL="0">
              <a:lnSpc>
                <a:spcPts val="2650"/>
              </a:lnSpc>
              <a:buNone/>
            </a:pPr>
            <a:r>
              <a:rPr lang="en-US" sz="1650" dirty="0">
                <a:solidFill>
                  <a:srgbClr val="DAD1E6"/>
                </a:solidFill>
                <a:latin typeface="Fira Sans" pitchFamily="34" charset="0"/>
                <a:ea typeface="Fira Sans" pitchFamily="34" charset="-122"/>
                <a:cs typeface="Fira Sans" pitchFamily="34" charset="-120"/>
              </a:rPr>
              <a:t>exercise</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95588"/>
            <a:ext cx="13042821" cy="1417558"/>
          </a:xfrm>
          <a:prstGeom prst="rect">
            <a:avLst/>
          </a:prstGeom>
          <a:noFill/>
          <a:ln/>
        </p:spPr>
        <p:txBody>
          <a:bodyPr wrap="squar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Conclusion: Advancing the Spell Correction Landscape</a:t>
            </a:r>
            <a:endParaRPr lang="en-US" sz="4450" dirty="0"/>
          </a:p>
        </p:txBody>
      </p:sp>
      <p:sp>
        <p:nvSpPr>
          <p:cNvPr id="3" name="Text 1"/>
          <p:cNvSpPr/>
          <p:nvPr/>
        </p:nvSpPr>
        <p:spPr>
          <a:xfrm>
            <a:off x="793790" y="2766774"/>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This research contributes to the advancement of spell correction technology by offering a robust and efficient solution. The model demonstrates its ability to handle diverse datasets, achieving competitive performance metrics. Its practical applicability across various NLP applications makes it a valuable tool for enhancing text quality and readability.</a:t>
            </a:r>
            <a:endParaRPr lang="en-US" sz="1750" dirty="0"/>
          </a:p>
        </p:txBody>
      </p:sp>
      <p:sp>
        <p:nvSpPr>
          <p:cNvPr id="4" name="Text 2"/>
          <p:cNvSpPr/>
          <p:nvPr/>
        </p:nvSpPr>
        <p:spPr>
          <a:xfrm>
            <a:off x="793790" y="4337447"/>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Key Strengths</a:t>
            </a:r>
            <a:endParaRPr lang="en-US" sz="2200" dirty="0"/>
          </a:p>
        </p:txBody>
      </p:sp>
      <p:sp>
        <p:nvSpPr>
          <p:cNvPr id="5" name="Text 3"/>
          <p:cNvSpPr/>
          <p:nvPr/>
        </p:nvSpPr>
        <p:spPr>
          <a:xfrm>
            <a:off x="793790" y="491859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High accuracy and precision in correcting spelling errors.</a:t>
            </a:r>
            <a:endParaRPr lang="en-US" sz="1750" dirty="0"/>
          </a:p>
        </p:txBody>
      </p:sp>
      <p:sp>
        <p:nvSpPr>
          <p:cNvPr id="6" name="Text 4"/>
          <p:cNvSpPr/>
          <p:nvPr/>
        </p:nvSpPr>
        <p:spPr>
          <a:xfrm>
            <a:off x="793790" y="5360789"/>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Ability to handle a wide range of vocabulary and linguistic contexts.</a:t>
            </a:r>
            <a:endParaRPr lang="en-US" sz="1750" dirty="0"/>
          </a:p>
        </p:txBody>
      </p:sp>
      <p:sp>
        <p:nvSpPr>
          <p:cNvPr id="7" name="Text 5"/>
          <p:cNvSpPr/>
          <p:nvPr/>
        </p:nvSpPr>
        <p:spPr>
          <a:xfrm>
            <a:off x="793790" y="6165890"/>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Scalability and computational efficiency for real-world applications.</a:t>
            </a:r>
            <a:endParaRPr lang="en-US" sz="1750" dirty="0"/>
          </a:p>
        </p:txBody>
      </p:sp>
      <p:sp>
        <p:nvSpPr>
          <p:cNvPr id="8" name="Text 6"/>
          <p:cNvSpPr/>
          <p:nvPr/>
        </p:nvSpPr>
        <p:spPr>
          <a:xfrm>
            <a:off x="7599521" y="4337447"/>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Future Directions</a:t>
            </a:r>
            <a:endParaRPr lang="en-US" sz="2200" dirty="0"/>
          </a:p>
        </p:txBody>
      </p:sp>
      <p:sp>
        <p:nvSpPr>
          <p:cNvPr id="9" name="Text 7"/>
          <p:cNvSpPr/>
          <p:nvPr/>
        </p:nvSpPr>
        <p:spPr>
          <a:xfrm>
            <a:off x="7599521" y="4918591"/>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Explore techniques to handle out-of-vocabulary words and rare word occurrences.</a:t>
            </a:r>
            <a:endParaRPr lang="en-US" sz="1750" dirty="0"/>
          </a:p>
        </p:txBody>
      </p:sp>
      <p:sp>
        <p:nvSpPr>
          <p:cNvPr id="10" name="Text 8"/>
          <p:cNvSpPr/>
          <p:nvPr/>
        </p:nvSpPr>
        <p:spPr>
          <a:xfrm>
            <a:off x="7599521" y="5723692"/>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Investigate the integration of contextual embeddings and transformer-based architectures.</a:t>
            </a:r>
            <a:endParaRPr lang="en-US" sz="1750" dirty="0"/>
          </a:p>
        </p:txBody>
      </p:sp>
      <p:sp>
        <p:nvSpPr>
          <p:cNvPr id="11" name="Text 9"/>
          <p:cNvSpPr/>
          <p:nvPr/>
        </p:nvSpPr>
        <p:spPr>
          <a:xfrm>
            <a:off x="7599521" y="6528792"/>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Extend the model's capabilities to handle multilingual text and dialectal variations.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83073"/>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Thank You</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This presentation has explored the development and evaluation of a spell correction model, showcasing its potential to significantly enhance the quality of textual data. We look forward to further research and innovation in this exciting field, aiming to unlock even greater possibilities for improving NLP applications.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2024-11-29T13:14:58Z</dcterms:created>
  <dcterms:modified xsi:type="dcterms:W3CDTF">2024-11-29T13:14:58Z</dcterms:modified>
</cp:coreProperties>
</file>